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7"/>
  </p:notesMasterIdLst>
  <p:sldIdLst>
    <p:sldId id="256" r:id="rId2"/>
    <p:sldId id="284" r:id="rId3"/>
    <p:sldId id="286" r:id="rId4"/>
    <p:sldId id="285" r:id="rId5"/>
    <p:sldId id="258" r:id="rId6"/>
    <p:sldId id="259" r:id="rId7"/>
    <p:sldId id="288" r:id="rId8"/>
    <p:sldId id="287" r:id="rId9"/>
    <p:sldId id="289" r:id="rId10"/>
    <p:sldId id="290" r:id="rId11"/>
    <p:sldId id="291" r:id="rId12"/>
    <p:sldId id="292" r:id="rId13"/>
    <p:sldId id="262" r:id="rId14"/>
    <p:sldId id="294" r:id="rId15"/>
    <p:sldId id="295" r:id="rId16"/>
    <p:sldId id="296" r:id="rId17"/>
    <p:sldId id="297" r:id="rId18"/>
    <p:sldId id="261"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263" r:id="rId32"/>
    <p:sldId id="310" r:id="rId33"/>
    <p:sldId id="293" r:id="rId34"/>
    <p:sldId id="311" r:id="rId35"/>
    <p:sldId id="264" r:id="rId36"/>
    <p:sldId id="266"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40" r:id="rId65"/>
    <p:sldId id="339" r:id="rId66"/>
  </p:sldIdLst>
  <p:sldSz cx="9144000" cy="5143500" type="screen16x9"/>
  <p:notesSz cx="6858000" cy="9144000"/>
  <p:embeddedFontLst>
    <p:embeddedFont>
      <p:font typeface="Roboto Condensed" charset="0"/>
      <p:regular r:id="rId68"/>
      <p:bold r:id="rId69"/>
      <p:italic r:id="rId70"/>
      <p:boldItalic r:id="rId71"/>
    </p:embeddedFont>
    <p:embeddedFont>
      <p:font typeface="Footlight MT Light" pitchFamily="18" charset="0"/>
      <p:regular r:id="rId72"/>
    </p:embeddedFont>
    <p:embeddedFont>
      <p:font typeface="Droid Serif" pitchFamily="18" charset="0"/>
      <p:regular r:id="rId73"/>
      <p:bold r:id="rId74"/>
      <p:italic r:id="rId75"/>
      <p:boldItalic r:id="rId76"/>
    </p:embeddedFont>
    <p:embeddedFont>
      <p:font typeface="Roboto Condensed Light" charset="0"/>
      <p:regular r:id="rId77"/>
      <p:bold r:id="rId78"/>
      <p:italic r:id="rId79"/>
      <p:boldItalic r:id="rId80"/>
    </p:embeddedFont>
    <p:embeddedFont>
      <p:font typeface="Arvo"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80E"/>
    <a:srgbClr val="F1592D"/>
    <a:srgbClr val="AADEEB"/>
    <a:srgbClr val="5FC846"/>
  </p:clrMru>
</p:presentationPr>
</file>

<file path=ppt/tableStyles.xml><?xml version="1.0" encoding="utf-8"?>
<a:tblStyleLst xmlns:a="http://schemas.openxmlformats.org/drawingml/2006/main" def="{3AB3912B-2815-44BE-8C35-04C22C6DAA0D}">
  <a:tblStyle styleId="{3AB3912B-2815-44BE-8C35-04C22C6DAA0D}"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907" autoAdjust="0"/>
  </p:normalViewPr>
  <p:slideViewPr>
    <p:cSldViewPr>
      <p:cViewPr>
        <p:scale>
          <a:sx n="80" d="100"/>
          <a:sy n="80" d="100"/>
        </p:scale>
        <p:origin x="-1074" y="-27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FB3A1-78CD-476E-A040-28763DCE0DAE}"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FE6405FB-56B4-4246-A9D5-A51E8B6A06F0}">
      <dgm:prSet/>
      <dgm:spPr>
        <a:solidFill>
          <a:srgbClr val="FF980E"/>
        </a:solidFill>
        <a:ln>
          <a:solidFill>
            <a:srgbClr val="FF980E"/>
          </a:solidFill>
        </a:ln>
      </dgm:spPr>
      <dgm:t>
        <a:bodyPr/>
        <a:lstStyle/>
        <a:p>
          <a:pPr algn="ctr" rtl="0"/>
          <a:r>
            <a:rPr lang="en-US" b="1" i="0" baseline="0" dirty="0" smtClean="0"/>
            <a:t>IMPACT OF BIG DATA</a:t>
          </a:r>
          <a:endParaRPr lang="en-US" b="1" i="0" baseline="0" dirty="0"/>
        </a:p>
      </dgm:t>
    </dgm:pt>
    <dgm:pt modelId="{ECA55088-B760-448D-87BC-1DC6A335BA25}" type="parTrans" cxnId="{3AA89E9A-EA5D-428F-A136-377B328F9FC0}">
      <dgm:prSet/>
      <dgm:spPr/>
      <dgm:t>
        <a:bodyPr/>
        <a:lstStyle/>
        <a:p>
          <a:endParaRPr lang="en-US"/>
        </a:p>
      </dgm:t>
    </dgm:pt>
    <dgm:pt modelId="{33877633-46EC-4409-BE9C-DE53C417DFD8}" type="sibTrans" cxnId="{3AA89E9A-EA5D-428F-A136-377B328F9FC0}">
      <dgm:prSet/>
      <dgm:spPr/>
      <dgm:t>
        <a:bodyPr/>
        <a:lstStyle/>
        <a:p>
          <a:endParaRPr lang="en-US"/>
        </a:p>
      </dgm:t>
    </dgm:pt>
    <dgm:pt modelId="{63E35B20-3C28-4E66-BCE9-FEEC2A481436}" type="pres">
      <dgm:prSet presAssocID="{FE5FB3A1-78CD-476E-A040-28763DCE0DAE}" presName="linear" presStyleCnt="0">
        <dgm:presLayoutVars>
          <dgm:animLvl val="lvl"/>
          <dgm:resizeHandles val="exact"/>
        </dgm:presLayoutVars>
      </dgm:prSet>
      <dgm:spPr/>
      <dgm:t>
        <a:bodyPr/>
        <a:lstStyle/>
        <a:p>
          <a:endParaRPr lang="en-US"/>
        </a:p>
      </dgm:t>
    </dgm:pt>
    <dgm:pt modelId="{F5BCD6EC-6B62-4102-9F39-B52AB7D0BA92}" type="pres">
      <dgm:prSet presAssocID="{FE6405FB-56B4-4246-A9D5-A51E8B6A06F0}" presName="parentText" presStyleLbl="node1" presStyleIdx="0" presStyleCnt="1" custLinFactNeighborX="-982">
        <dgm:presLayoutVars>
          <dgm:chMax val="0"/>
          <dgm:bulletEnabled val="1"/>
        </dgm:presLayoutVars>
      </dgm:prSet>
      <dgm:spPr/>
      <dgm:t>
        <a:bodyPr/>
        <a:lstStyle/>
        <a:p>
          <a:endParaRPr lang="en-US"/>
        </a:p>
      </dgm:t>
    </dgm:pt>
  </dgm:ptLst>
  <dgm:cxnLst>
    <dgm:cxn modelId="{6329C662-036B-4998-94AA-29F7E10649F5}" type="presOf" srcId="{FE5FB3A1-78CD-476E-A040-28763DCE0DAE}" destId="{63E35B20-3C28-4E66-BCE9-FEEC2A481436}" srcOrd="0" destOrd="0" presId="urn:microsoft.com/office/officeart/2005/8/layout/vList2"/>
    <dgm:cxn modelId="{3AA89E9A-EA5D-428F-A136-377B328F9FC0}" srcId="{FE5FB3A1-78CD-476E-A040-28763DCE0DAE}" destId="{FE6405FB-56B4-4246-A9D5-A51E8B6A06F0}" srcOrd="0" destOrd="0" parTransId="{ECA55088-B760-448D-87BC-1DC6A335BA25}" sibTransId="{33877633-46EC-4409-BE9C-DE53C417DFD8}"/>
    <dgm:cxn modelId="{097F6ED3-9633-49B3-B23C-46C75FCC8C79}" type="presOf" srcId="{FE6405FB-56B4-4246-A9D5-A51E8B6A06F0}" destId="{F5BCD6EC-6B62-4102-9F39-B52AB7D0BA92}" srcOrd="0" destOrd="0" presId="urn:microsoft.com/office/officeart/2005/8/layout/vList2"/>
    <dgm:cxn modelId="{9B1F1308-5C5D-478B-BA2D-2BFB90D97B7B}" type="presParOf" srcId="{63E35B20-3C28-4E66-BCE9-FEEC2A481436}" destId="{F5BCD6EC-6B62-4102-9F39-B52AB7D0BA92}" srcOrd="0"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7544482" y="657775"/>
            <a:ext cx="1299300" cy="4329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4" name="Shape 14"/>
          <p:cNvGrpSpPr/>
          <p:nvPr/>
        </p:nvGrpSpPr>
        <p:grpSpPr>
          <a:xfrm rot="10800000" flipH="1">
            <a:off x="0" y="1090762"/>
            <a:ext cx="8847501" cy="2961974"/>
            <a:chOff x="-8178042" y="-4493254"/>
            <a:chExt cx="19483597" cy="6522736"/>
          </a:xfrm>
        </p:grpSpPr>
        <p:sp>
          <p:nvSpPr>
            <p:cNvPr id="15" name="Shape 15"/>
            <p:cNvSpPr/>
            <p:nvPr/>
          </p:nvSpPr>
          <p:spPr>
            <a:xfrm>
              <a:off x="-8178042" y="-4493118"/>
              <a:ext cx="12968400" cy="65226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6" name="Shape 16"/>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7" name="Shape 17"/>
          <p:cNvGrpSpPr/>
          <p:nvPr/>
        </p:nvGrpSpPr>
        <p:grpSpPr>
          <a:xfrm>
            <a:off x="3677235" y="4278348"/>
            <a:ext cx="5480828" cy="432996"/>
            <a:chOff x="5582264" y="4646737"/>
            <a:chExt cx="5480828" cy="432996"/>
          </a:xfrm>
        </p:grpSpPr>
        <p:sp>
          <p:nvSpPr>
            <p:cNvPr id="18" name="Shape 18"/>
            <p:cNvSpPr/>
            <p:nvPr/>
          </p:nvSpPr>
          <p:spPr>
            <a:xfrm rot="10800000">
              <a:off x="5582264"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9" name="Shape 19"/>
            <p:cNvGrpSpPr/>
            <p:nvPr/>
          </p:nvGrpSpPr>
          <p:grpSpPr>
            <a:xfrm flipH="1">
              <a:off x="5585231" y="4646737"/>
              <a:ext cx="5477861" cy="304551"/>
              <a:chOff x="-24158748" y="330075"/>
              <a:chExt cx="30568422" cy="1699505"/>
            </a:xfrm>
          </p:grpSpPr>
          <p:sp>
            <p:nvSpPr>
              <p:cNvPr id="20" name="Shape 20"/>
              <p:cNvSpPr/>
              <p:nvPr/>
            </p:nvSpPr>
            <p:spPr>
              <a:xfrm>
                <a:off x="-24158748" y="330080"/>
                <a:ext cx="289080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21" name="Shape 21"/>
              <p:cNvSpPr/>
              <p:nvPr/>
            </p:nvSpPr>
            <p:spPr>
              <a:xfrm>
                <a:off x="4710174"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lIns="91425" tIns="91425" rIns="91425" bIns="91425" anchor="ctr" anchorCtr="0"/>
          <a:lstStyle>
            <a:lvl1pPr lvl="0">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23"/>
        <p:cNvGrpSpPr/>
        <p:nvPr/>
      </p:nvGrpSpPr>
      <p:grpSpPr>
        <a:xfrm>
          <a:off x="0" y="0"/>
          <a:ext cx="0" cy="0"/>
          <a:chOff x="0" y="0"/>
          <a:chExt cx="0" cy="0"/>
        </a:xfrm>
      </p:grpSpPr>
      <p:sp>
        <p:nvSpPr>
          <p:cNvPr id="24" name="Shape 24"/>
          <p:cNvSpPr/>
          <p:nvPr/>
        </p:nvSpPr>
        <p:spPr>
          <a:xfrm>
            <a:off x="5697213" y="2635518"/>
            <a:ext cx="889200" cy="2964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25" name="Shape 25"/>
          <p:cNvGrpSpPr/>
          <p:nvPr/>
        </p:nvGrpSpPr>
        <p:grpSpPr>
          <a:xfrm>
            <a:off x="0" y="-7088"/>
            <a:ext cx="8661398" cy="5150588"/>
            <a:chOff x="0" y="-7088"/>
            <a:chExt cx="8661398" cy="5150588"/>
          </a:xfrm>
        </p:grpSpPr>
        <p:sp>
          <p:nvSpPr>
            <p:cNvPr id="26" name="Shape 26"/>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28" name="Shape 28"/>
          <p:cNvGrpSpPr/>
          <p:nvPr/>
        </p:nvGrpSpPr>
        <p:grpSpPr>
          <a:xfrm rot="10800000" flipH="1">
            <a:off x="-1" y="2924825"/>
            <a:ext cx="6589086" cy="2027267"/>
            <a:chOff x="-9894851" y="-4493254"/>
            <a:chExt cx="21200407" cy="6522739"/>
          </a:xfrm>
        </p:grpSpPr>
        <p:sp>
          <p:nvSpPr>
            <p:cNvPr id="29" name="Shape 29"/>
            <p:cNvSpPr/>
            <p:nvPr/>
          </p:nvSpPr>
          <p:spPr>
            <a:xfrm>
              <a:off x="-9894851" y="-4493114"/>
              <a:ext cx="14685300" cy="65226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0" name="Shape 30"/>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31" name="Shape 31"/>
          <p:cNvGrpSpPr/>
          <p:nvPr/>
        </p:nvGrpSpPr>
        <p:grpSpPr>
          <a:xfrm>
            <a:off x="6946841" y="4472722"/>
            <a:ext cx="2202829" cy="670794"/>
            <a:chOff x="5575241" y="4472722"/>
            <a:chExt cx="2202829" cy="670794"/>
          </a:xfrm>
        </p:grpSpPr>
        <p:sp>
          <p:nvSpPr>
            <p:cNvPr id="32" name="Shape 32"/>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33" name="Shape 33"/>
            <p:cNvGrpSpPr/>
            <p:nvPr/>
          </p:nvGrpSpPr>
          <p:grpSpPr>
            <a:xfrm flipH="1">
              <a:off x="5734850" y="4472722"/>
              <a:ext cx="2040836" cy="670794"/>
              <a:chOff x="1297953" y="330075"/>
              <a:chExt cx="5169293" cy="1699505"/>
            </a:xfrm>
          </p:grpSpPr>
          <p:sp>
            <p:nvSpPr>
              <p:cNvPr id="34" name="Shape 34"/>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35" name="Shape 35"/>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36" name="Shape 36"/>
            <p:cNvGrpSpPr/>
            <p:nvPr/>
          </p:nvGrpSpPr>
          <p:grpSpPr>
            <a:xfrm flipH="1">
              <a:off x="5578208" y="4646737"/>
              <a:ext cx="2199862" cy="304562"/>
              <a:chOff x="-5827152" y="330075"/>
              <a:chExt cx="12276018" cy="1699568"/>
            </a:xfrm>
          </p:grpSpPr>
          <p:sp>
            <p:nvSpPr>
              <p:cNvPr id="37" name="Shape 37"/>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38" name="Shape 38"/>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39" name="Shape 39"/>
          <p:cNvSpPr txBox="1">
            <a:spLocks noGrp="1"/>
          </p:cNvSpPr>
          <p:nvPr>
            <p:ph type="ctrTitle"/>
          </p:nvPr>
        </p:nvSpPr>
        <p:spPr>
          <a:xfrm>
            <a:off x="463525" y="2871148"/>
            <a:ext cx="4094400" cy="1159800"/>
          </a:xfrm>
          <a:prstGeom prst="rect">
            <a:avLst/>
          </a:prstGeom>
        </p:spPr>
        <p:txBody>
          <a:bodyPr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40" name="Shape 40"/>
          <p:cNvSpPr txBox="1">
            <a:spLocks noGrp="1"/>
          </p:cNvSpPr>
          <p:nvPr>
            <p:ph type="subTitle" idx="1"/>
          </p:nvPr>
        </p:nvSpPr>
        <p:spPr>
          <a:xfrm>
            <a:off x="463525" y="3975448"/>
            <a:ext cx="4094400" cy="784800"/>
          </a:xfrm>
          <a:prstGeom prst="rect">
            <a:avLst/>
          </a:prstGeom>
        </p:spPr>
        <p:txBody>
          <a:bodyPr lIns="91425" tIns="91425" rIns="91425" bIns="91425" anchor="t" anchorCtr="0"/>
          <a:lstStyle>
            <a:lvl1pPr lvl="0" rtl="0">
              <a:spcBef>
                <a:spcPts val="0"/>
              </a:spcBef>
              <a:buClr>
                <a:srgbClr val="FF9800"/>
              </a:buClr>
              <a:buSzPct val="100000"/>
              <a:buNone/>
              <a:defRPr sz="2000">
                <a:solidFill>
                  <a:srgbClr val="FF9800"/>
                </a:solidFill>
              </a:defRPr>
            </a:lvl1pPr>
            <a:lvl2pPr lvl="1" rtl="0">
              <a:spcBef>
                <a:spcPts val="0"/>
              </a:spcBef>
              <a:buClr>
                <a:srgbClr val="FF9800"/>
              </a:buClr>
              <a:buSzPct val="100000"/>
              <a:buNone/>
              <a:defRPr sz="2000">
                <a:solidFill>
                  <a:srgbClr val="FF9800"/>
                </a:solidFill>
              </a:defRPr>
            </a:lvl2pPr>
            <a:lvl3pPr lvl="2" rtl="0">
              <a:spcBef>
                <a:spcPts val="0"/>
              </a:spcBef>
              <a:buClr>
                <a:srgbClr val="FF9800"/>
              </a:buClr>
              <a:buSzPct val="100000"/>
              <a:buNone/>
              <a:defRPr sz="2000">
                <a:solidFill>
                  <a:srgbClr val="FF9800"/>
                </a:solidFill>
              </a:defRPr>
            </a:lvl3pPr>
            <a:lvl4pPr lvl="3" rtl="0">
              <a:spcBef>
                <a:spcPts val="0"/>
              </a:spcBef>
              <a:buClr>
                <a:srgbClr val="FF9800"/>
              </a:buClr>
              <a:buSzPct val="100000"/>
              <a:buNone/>
              <a:defRPr sz="2000">
                <a:solidFill>
                  <a:srgbClr val="FF9800"/>
                </a:solidFill>
              </a:defRPr>
            </a:lvl4pPr>
            <a:lvl5pPr lvl="4" rtl="0">
              <a:spcBef>
                <a:spcPts val="0"/>
              </a:spcBef>
              <a:buClr>
                <a:srgbClr val="FF9800"/>
              </a:buClr>
              <a:buSzPct val="100000"/>
              <a:buNone/>
              <a:defRPr sz="2000">
                <a:solidFill>
                  <a:srgbClr val="FF9800"/>
                </a:solidFill>
              </a:defRPr>
            </a:lvl5pPr>
            <a:lvl6pPr lvl="5" rtl="0">
              <a:spcBef>
                <a:spcPts val="0"/>
              </a:spcBef>
              <a:buClr>
                <a:srgbClr val="FF9800"/>
              </a:buClr>
              <a:buSzPct val="100000"/>
              <a:buNone/>
              <a:defRPr sz="2000">
                <a:solidFill>
                  <a:srgbClr val="FF9800"/>
                </a:solidFill>
              </a:defRPr>
            </a:lvl6pPr>
            <a:lvl7pPr lvl="6" rtl="0">
              <a:spcBef>
                <a:spcPts val="0"/>
              </a:spcBef>
              <a:buClr>
                <a:srgbClr val="FF9800"/>
              </a:buClr>
              <a:buSzPct val="100000"/>
              <a:buNone/>
              <a:defRPr sz="2000">
                <a:solidFill>
                  <a:srgbClr val="FF9800"/>
                </a:solidFill>
              </a:defRPr>
            </a:lvl7pPr>
            <a:lvl8pPr lvl="7" rtl="0">
              <a:spcBef>
                <a:spcPts val="0"/>
              </a:spcBef>
              <a:buClr>
                <a:srgbClr val="FF9800"/>
              </a:buClr>
              <a:buSzPct val="100000"/>
              <a:buNone/>
              <a:defRPr sz="2000">
                <a:solidFill>
                  <a:srgbClr val="FF9800"/>
                </a:solidFill>
              </a:defRPr>
            </a:lvl8pPr>
            <a:lvl9pPr lvl="8" rtl="0">
              <a:spcBef>
                <a:spcPts val="0"/>
              </a:spcBef>
              <a:buClr>
                <a:srgbClr val="FF9800"/>
              </a:buClr>
              <a:buSzPct val="100000"/>
              <a:buNone/>
              <a:defRPr sz="2000">
                <a:solidFill>
                  <a:srgbClr val="FF9800"/>
                </a:solidFill>
              </a:defRPr>
            </a:lvl9pPr>
          </a:lstStyle>
          <a:p>
            <a:endParaRPr/>
          </a:p>
        </p:txBody>
      </p:sp>
      <p:sp>
        <p:nvSpPr>
          <p:cNvPr id="41" name="Shape 4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42"/>
        <p:cNvGrpSpPr/>
        <p:nvPr/>
      </p:nvGrpSpPr>
      <p:grpSpPr>
        <a:xfrm>
          <a:off x="0" y="0"/>
          <a:ext cx="0" cy="0"/>
          <a:chOff x="0" y="0"/>
          <a:chExt cx="0" cy="0"/>
        </a:xfrm>
      </p:grpSpPr>
      <p:sp>
        <p:nvSpPr>
          <p:cNvPr id="43" name="Shape 43"/>
          <p:cNvSpPr/>
          <p:nvPr/>
        </p:nvSpPr>
        <p:spPr>
          <a:xfrm>
            <a:off x="7544482" y="657775"/>
            <a:ext cx="1299300" cy="4329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44" name="Shape 44"/>
          <p:cNvGrpSpPr/>
          <p:nvPr/>
        </p:nvGrpSpPr>
        <p:grpSpPr>
          <a:xfrm>
            <a:off x="0" y="-7088"/>
            <a:ext cx="8661398" cy="5150588"/>
            <a:chOff x="0" y="-7088"/>
            <a:chExt cx="8661398" cy="5150588"/>
          </a:xfrm>
        </p:grpSpPr>
        <p:sp>
          <p:nvSpPr>
            <p:cNvPr id="45" name="Shape 45"/>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47" name="Shape 47"/>
          <p:cNvGrpSpPr/>
          <p:nvPr/>
        </p:nvGrpSpPr>
        <p:grpSpPr>
          <a:xfrm rot="10800000" flipH="1">
            <a:off x="0" y="1090762"/>
            <a:ext cx="8847501" cy="2961974"/>
            <a:chOff x="-8178042" y="-4493254"/>
            <a:chExt cx="19483597" cy="6522736"/>
          </a:xfrm>
        </p:grpSpPr>
        <p:sp>
          <p:nvSpPr>
            <p:cNvPr id="48" name="Shape 48"/>
            <p:cNvSpPr/>
            <p:nvPr/>
          </p:nvSpPr>
          <p:spPr>
            <a:xfrm>
              <a:off x="-8178042" y="-4493118"/>
              <a:ext cx="12968400" cy="65226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49" name="Shape 49"/>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sp>
        <p:nvSpPr>
          <p:cNvPr id="50" name="Shape 50"/>
          <p:cNvSpPr txBox="1">
            <a:spLocks noGrp="1"/>
          </p:cNvSpPr>
          <p:nvPr>
            <p:ph type="body" idx="1"/>
          </p:nvPr>
        </p:nvSpPr>
        <p:spPr>
          <a:xfrm>
            <a:off x="829775" y="1202000"/>
            <a:ext cx="5090700" cy="2745000"/>
          </a:xfrm>
          <a:prstGeom prst="rect">
            <a:avLst/>
          </a:prstGeom>
        </p:spPr>
        <p:txBody>
          <a:bodyPr lIns="91425" tIns="91425" rIns="91425" bIns="91425" anchor="t" anchorCtr="0"/>
          <a:lstStyle>
            <a:lvl1pPr lvl="0" rtl="0">
              <a:spcBef>
                <a:spcPts val="0"/>
              </a:spcBef>
              <a:spcAft>
                <a:spcPts val="0"/>
              </a:spcAft>
              <a:buClr>
                <a:srgbClr val="FFFFFF"/>
              </a:buClr>
              <a:buSzPct val="100000"/>
              <a:defRPr sz="3000" i="1">
                <a:solidFill>
                  <a:srgbClr val="FFFFFF"/>
                </a:solidFill>
              </a:defRPr>
            </a:lvl1pPr>
            <a:lvl2pPr lvl="1" rtl="0">
              <a:spcBef>
                <a:spcPts val="0"/>
              </a:spcBef>
              <a:spcAft>
                <a:spcPts val="0"/>
              </a:spcAft>
              <a:buClr>
                <a:srgbClr val="FFFFFF"/>
              </a:buClr>
              <a:buSzPct val="100000"/>
              <a:defRPr sz="3000" i="1">
                <a:solidFill>
                  <a:srgbClr val="FFFFFF"/>
                </a:solidFill>
              </a:defRPr>
            </a:lvl2pPr>
            <a:lvl3pPr lvl="2" rtl="0">
              <a:spcBef>
                <a:spcPts val="0"/>
              </a:spcBef>
              <a:spcAft>
                <a:spcPts val="0"/>
              </a:spcAft>
              <a:buClr>
                <a:srgbClr val="FFFFFF"/>
              </a:buClr>
              <a:buSzPct val="100000"/>
              <a:defRPr sz="3000" i="1">
                <a:solidFill>
                  <a:srgbClr val="FFFFFF"/>
                </a:solidFill>
              </a:defRPr>
            </a:lvl3pPr>
            <a:lvl4pPr lvl="3" rtl="0">
              <a:spcBef>
                <a:spcPts val="0"/>
              </a:spcBef>
              <a:spcAft>
                <a:spcPts val="0"/>
              </a:spcAft>
              <a:buClr>
                <a:srgbClr val="FFFFFF"/>
              </a:buClr>
              <a:buSzPct val="100000"/>
              <a:defRPr sz="3000" i="1">
                <a:solidFill>
                  <a:srgbClr val="FFFFFF"/>
                </a:solidFill>
              </a:defRPr>
            </a:lvl4pPr>
            <a:lvl5pPr lvl="4" rtl="0">
              <a:spcBef>
                <a:spcPts val="0"/>
              </a:spcBef>
              <a:spcAft>
                <a:spcPts val="0"/>
              </a:spcAft>
              <a:buClr>
                <a:srgbClr val="FFFFFF"/>
              </a:buClr>
              <a:buSzPct val="100000"/>
              <a:defRPr sz="3000" i="1">
                <a:solidFill>
                  <a:srgbClr val="FFFFFF"/>
                </a:solidFill>
              </a:defRPr>
            </a:lvl5pPr>
            <a:lvl6pPr lvl="5" rtl="0">
              <a:spcBef>
                <a:spcPts val="0"/>
              </a:spcBef>
              <a:spcAft>
                <a:spcPts val="0"/>
              </a:spcAft>
              <a:buClr>
                <a:srgbClr val="FFFFFF"/>
              </a:buClr>
              <a:buSzPct val="100000"/>
              <a:defRPr sz="3000" i="1">
                <a:solidFill>
                  <a:srgbClr val="FFFFFF"/>
                </a:solidFill>
              </a:defRPr>
            </a:lvl6pPr>
            <a:lvl7pPr lvl="6" rtl="0">
              <a:spcBef>
                <a:spcPts val="0"/>
              </a:spcBef>
              <a:spcAft>
                <a:spcPts val="0"/>
              </a:spcAft>
              <a:buClr>
                <a:srgbClr val="FFFFFF"/>
              </a:buClr>
              <a:buSzPct val="100000"/>
              <a:defRPr sz="3000" i="1">
                <a:solidFill>
                  <a:srgbClr val="FFFFFF"/>
                </a:solidFill>
              </a:defRPr>
            </a:lvl7pPr>
            <a:lvl8pPr lvl="7" rtl="0">
              <a:spcBef>
                <a:spcPts val="0"/>
              </a:spcBef>
              <a:spcAft>
                <a:spcPts val="0"/>
              </a:spcAft>
              <a:buClr>
                <a:srgbClr val="FFFFFF"/>
              </a:buClr>
              <a:buSzPct val="100000"/>
              <a:defRPr sz="3000" i="1">
                <a:solidFill>
                  <a:srgbClr val="FFFFFF"/>
                </a:solidFill>
              </a:defRPr>
            </a:lvl8pPr>
            <a:lvl9pPr lvl="8">
              <a:spcBef>
                <a:spcPts val="0"/>
              </a:spcBef>
              <a:spcAft>
                <a:spcPts val="0"/>
              </a:spcAft>
              <a:buClr>
                <a:srgbClr val="FFFFFF"/>
              </a:buClr>
              <a:buSzPct val="100000"/>
              <a:defRPr sz="3000" i="1">
                <a:solidFill>
                  <a:srgbClr val="FFFFFF"/>
                </a:solidFill>
              </a:defRPr>
            </a:lvl9pPr>
          </a:lstStyle>
          <a:p>
            <a:endParaRPr/>
          </a:p>
        </p:txBody>
      </p:sp>
      <p:sp>
        <p:nvSpPr>
          <p:cNvPr id="51" name="Shape 51"/>
          <p:cNvSpPr txBox="1"/>
          <p:nvPr/>
        </p:nvSpPr>
        <p:spPr>
          <a:xfrm>
            <a:off x="286600" y="1014575"/>
            <a:ext cx="676500" cy="653700"/>
          </a:xfrm>
          <a:prstGeom prst="rect">
            <a:avLst/>
          </a:prstGeom>
          <a:noFill/>
          <a:ln>
            <a:noFill/>
          </a:ln>
        </p:spPr>
        <p:txBody>
          <a:bodyPr lIns="91425" tIns="91425" rIns="91425" bIns="91425" anchor="t" anchorCtr="0">
            <a:noAutofit/>
          </a:bodyPr>
          <a:lstStyle/>
          <a:p>
            <a:pPr lvl="0" algn="ctr">
              <a:spcBef>
                <a:spcPts val="0"/>
              </a:spcBef>
              <a:buNone/>
            </a:pPr>
            <a:r>
              <a:rPr lang="en" sz="7200" b="1">
                <a:solidFill>
                  <a:srgbClr val="FF9800"/>
                </a:solidFill>
              </a:rPr>
              <a:t>“</a:t>
            </a:r>
          </a:p>
        </p:txBody>
      </p:sp>
      <p:grpSp>
        <p:nvGrpSpPr>
          <p:cNvPr id="52" name="Shape 52"/>
          <p:cNvGrpSpPr/>
          <p:nvPr/>
        </p:nvGrpSpPr>
        <p:grpSpPr>
          <a:xfrm>
            <a:off x="6946841" y="4472722"/>
            <a:ext cx="2202829" cy="670794"/>
            <a:chOff x="5575241" y="4472722"/>
            <a:chExt cx="2202829" cy="670794"/>
          </a:xfrm>
        </p:grpSpPr>
        <p:sp>
          <p:nvSpPr>
            <p:cNvPr id="53" name="Shape 53"/>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54" name="Shape 54"/>
            <p:cNvGrpSpPr/>
            <p:nvPr/>
          </p:nvGrpSpPr>
          <p:grpSpPr>
            <a:xfrm flipH="1">
              <a:off x="5734850" y="4472722"/>
              <a:ext cx="2040836" cy="670794"/>
              <a:chOff x="1297953" y="330075"/>
              <a:chExt cx="5169293" cy="1699505"/>
            </a:xfrm>
          </p:grpSpPr>
          <p:sp>
            <p:nvSpPr>
              <p:cNvPr id="55" name="Shape 55"/>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56" name="Shape 56"/>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57" name="Shape 57"/>
            <p:cNvGrpSpPr/>
            <p:nvPr/>
          </p:nvGrpSpPr>
          <p:grpSpPr>
            <a:xfrm flipH="1">
              <a:off x="5578208" y="4646737"/>
              <a:ext cx="2199862" cy="304562"/>
              <a:chOff x="-5827152" y="330075"/>
              <a:chExt cx="12276018" cy="1699568"/>
            </a:xfrm>
          </p:grpSpPr>
          <p:sp>
            <p:nvSpPr>
              <p:cNvPr id="58" name="Shape 58"/>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59" name="Shape 59"/>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60" name="Shape 60"/>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grpSp>
        <p:nvGrpSpPr>
          <p:cNvPr id="62" name="Shape 62"/>
          <p:cNvGrpSpPr/>
          <p:nvPr/>
        </p:nvGrpSpPr>
        <p:grpSpPr>
          <a:xfrm>
            <a:off x="-3" y="40"/>
            <a:ext cx="7072430" cy="1327314"/>
            <a:chOff x="-3" y="40"/>
            <a:chExt cx="7072430" cy="1327314"/>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64" name="Shape 64"/>
            <p:cNvGrpSpPr/>
            <p:nvPr/>
          </p:nvGrpSpPr>
          <p:grpSpPr>
            <a:xfrm rot="10800000" flipH="1">
              <a:off x="2" y="40"/>
              <a:ext cx="6756167" cy="1327314"/>
              <a:chOff x="-2168137" y="330075"/>
              <a:chExt cx="8650662" cy="1699506"/>
            </a:xfrm>
          </p:grpSpPr>
          <p:sp>
            <p:nvSpPr>
              <p:cNvPr id="65" name="Shape 65"/>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6" name="Shape 66"/>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67" name="Shape 67"/>
            <p:cNvGrpSpPr/>
            <p:nvPr/>
          </p:nvGrpSpPr>
          <p:grpSpPr>
            <a:xfrm rot="10800000" flipH="1">
              <a:off x="-3" y="381007"/>
              <a:ext cx="7072430" cy="771743"/>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9" name="Shape 69"/>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70" name="Shape 70"/>
          <p:cNvGrpSpPr/>
          <p:nvPr/>
        </p:nvGrpSpPr>
        <p:grpSpPr>
          <a:xfrm>
            <a:off x="6946841" y="4472722"/>
            <a:ext cx="2202829" cy="670794"/>
            <a:chOff x="5575241" y="4472722"/>
            <a:chExt cx="2202829" cy="670794"/>
          </a:xfrm>
        </p:grpSpPr>
        <p:sp>
          <p:nvSpPr>
            <p:cNvPr id="71" name="Shape 71"/>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72" name="Shape 72"/>
            <p:cNvGrpSpPr/>
            <p:nvPr/>
          </p:nvGrpSpPr>
          <p:grpSpPr>
            <a:xfrm flipH="1">
              <a:off x="5734850" y="4472722"/>
              <a:ext cx="2040836" cy="670794"/>
              <a:chOff x="1297953" y="330075"/>
              <a:chExt cx="5169293" cy="1699505"/>
            </a:xfrm>
          </p:grpSpPr>
          <p:sp>
            <p:nvSpPr>
              <p:cNvPr id="73" name="Shape 73"/>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74" name="Shape 74"/>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75" name="Shape 75"/>
            <p:cNvGrpSpPr/>
            <p:nvPr/>
          </p:nvGrpSpPr>
          <p:grpSpPr>
            <a:xfrm flipH="1">
              <a:off x="5578208" y="4646737"/>
              <a:ext cx="2199862" cy="304562"/>
              <a:chOff x="-5827152" y="330075"/>
              <a:chExt cx="12276018" cy="1699568"/>
            </a:xfrm>
          </p:grpSpPr>
          <p:sp>
            <p:nvSpPr>
              <p:cNvPr id="76" name="Shape 76"/>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77" name="Shape 77"/>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78" name="Shape 78"/>
          <p:cNvSpPr txBox="1">
            <a:spLocks noGrp="1"/>
          </p:cNvSpPr>
          <p:nvPr>
            <p:ph type="title"/>
          </p:nvPr>
        </p:nvSpPr>
        <p:spPr>
          <a:xfrm>
            <a:off x="814275" y="392575"/>
            <a:ext cx="5492400" cy="7662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9" name="Shape 79"/>
          <p:cNvSpPr txBox="1">
            <a:spLocks noGrp="1"/>
          </p:cNvSpPr>
          <p:nvPr>
            <p:ph type="body" idx="1"/>
          </p:nvPr>
        </p:nvSpPr>
        <p:spPr>
          <a:xfrm>
            <a:off x="814275" y="1327350"/>
            <a:ext cx="6132600" cy="31455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81"/>
        <p:cNvGrpSpPr/>
        <p:nvPr/>
      </p:nvGrpSpPr>
      <p:grpSpPr>
        <a:xfrm>
          <a:off x="0" y="0"/>
          <a:ext cx="0" cy="0"/>
          <a:chOff x="0" y="0"/>
          <a:chExt cx="0" cy="0"/>
        </a:xfrm>
      </p:grpSpPr>
      <p:grpSp>
        <p:nvGrpSpPr>
          <p:cNvPr id="82" name="Shape 82"/>
          <p:cNvGrpSpPr/>
          <p:nvPr/>
        </p:nvGrpSpPr>
        <p:grpSpPr>
          <a:xfrm>
            <a:off x="-3" y="40"/>
            <a:ext cx="7072430" cy="1327314"/>
            <a:chOff x="-3" y="40"/>
            <a:chExt cx="7072430" cy="1327314"/>
          </a:xfrm>
        </p:grpSpPr>
        <p:sp>
          <p:nvSpPr>
            <p:cNvPr id="83" name="Shape 83"/>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84" name="Shape 84"/>
            <p:cNvGrpSpPr/>
            <p:nvPr/>
          </p:nvGrpSpPr>
          <p:grpSpPr>
            <a:xfrm rot="10800000" flipH="1">
              <a:off x="2" y="40"/>
              <a:ext cx="6756167" cy="1327314"/>
              <a:chOff x="-2168137" y="330075"/>
              <a:chExt cx="8650662" cy="1699506"/>
            </a:xfrm>
          </p:grpSpPr>
          <p:sp>
            <p:nvSpPr>
              <p:cNvPr id="85" name="Shape 85"/>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86" name="Shape 86"/>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87" name="Shape 87"/>
            <p:cNvGrpSpPr/>
            <p:nvPr/>
          </p:nvGrpSpPr>
          <p:grpSpPr>
            <a:xfrm rot="10800000" flipH="1">
              <a:off x="-3" y="381007"/>
              <a:ext cx="7072430" cy="771743"/>
              <a:chOff x="-9092084" y="330075"/>
              <a:chExt cx="15574609" cy="1699501"/>
            </a:xfrm>
          </p:grpSpPr>
          <p:sp>
            <p:nvSpPr>
              <p:cNvPr id="88" name="Shape 88"/>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89" name="Shape 89"/>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90" name="Shape 90"/>
          <p:cNvGrpSpPr/>
          <p:nvPr/>
        </p:nvGrpSpPr>
        <p:grpSpPr>
          <a:xfrm>
            <a:off x="6946841" y="4472722"/>
            <a:ext cx="2202829" cy="670794"/>
            <a:chOff x="5575241" y="4472722"/>
            <a:chExt cx="2202829" cy="670794"/>
          </a:xfrm>
        </p:grpSpPr>
        <p:sp>
          <p:nvSpPr>
            <p:cNvPr id="91" name="Shape 91"/>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92" name="Shape 92"/>
            <p:cNvGrpSpPr/>
            <p:nvPr/>
          </p:nvGrpSpPr>
          <p:grpSpPr>
            <a:xfrm flipH="1">
              <a:off x="5734850" y="4472722"/>
              <a:ext cx="2040836" cy="670794"/>
              <a:chOff x="1297953" y="330075"/>
              <a:chExt cx="5169293" cy="1699505"/>
            </a:xfrm>
          </p:grpSpPr>
          <p:sp>
            <p:nvSpPr>
              <p:cNvPr id="93" name="Shape 93"/>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94" name="Shape 94"/>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95" name="Shape 95"/>
            <p:cNvGrpSpPr/>
            <p:nvPr/>
          </p:nvGrpSpPr>
          <p:grpSpPr>
            <a:xfrm flipH="1">
              <a:off x="5578208" y="4646737"/>
              <a:ext cx="2199862" cy="304562"/>
              <a:chOff x="-5827152" y="330075"/>
              <a:chExt cx="12276018" cy="1699568"/>
            </a:xfrm>
          </p:grpSpPr>
          <p:sp>
            <p:nvSpPr>
              <p:cNvPr id="96" name="Shape 96"/>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97" name="Shape 97"/>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98" name="Shape 98"/>
          <p:cNvSpPr txBox="1">
            <a:spLocks noGrp="1"/>
          </p:cNvSpPr>
          <p:nvPr>
            <p:ph type="title"/>
          </p:nvPr>
        </p:nvSpPr>
        <p:spPr>
          <a:xfrm>
            <a:off x="814275" y="392575"/>
            <a:ext cx="5258400" cy="7662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9" name="Shape 99"/>
          <p:cNvSpPr txBox="1">
            <a:spLocks noGrp="1"/>
          </p:cNvSpPr>
          <p:nvPr>
            <p:ph type="body" idx="1"/>
          </p:nvPr>
        </p:nvSpPr>
        <p:spPr>
          <a:xfrm>
            <a:off x="814275" y="1537987"/>
            <a:ext cx="3378300" cy="27243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100" name="Shape 100"/>
          <p:cNvSpPr txBox="1">
            <a:spLocks noGrp="1"/>
          </p:cNvSpPr>
          <p:nvPr>
            <p:ph type="body" idx="2"/>
          </p:nvPr>
        </p:nvSpPr>
        <p:spPr>
          <a:xfrm>
            <a:off x="4396123" y="1537987"/>
            <a:ext cx="3378299" cy="27243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101" name="Shape 10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02"/>
        <p:cNvGrpSpPr/>
        <p:nvPr/>
      </p:nvGrpSpPr>
      <p:grpSpPr>
        <a:xfrm>
          <a:off x="0" y="0"/>
          <a:ext cx="0" cy="0"/>
          <a:chOff x="0" y="0"/>
          <a:chExt cx="0" cy="0"/>
        </a:xfrm>
      </p:grpSpPr>
      <p:grpSp>
        <p:nvGrpSpPr>
          <p:cNvPr id="103" name="Shape 103"/>
          <p:cNvGrpSpPr/>
          <p:nvPr/>
        </p:nvGrpSpPr>
        <p:grpSpPr>
          <a:xfrm>
            <a:off x="-3" y="40"/>
            <a:ext cx="7072430" cy="1327314"/>
            <a:chOff x="-3" y="40"/>
            <a:chExt cx="7072430" cy="1327314"/>
          </a:xfrm>
        </p:grpSpPr>
        <p:sp>
          <p:nvSpPr>
            <p:cNvPr id="104" name="Shape 104"/>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05" name="Shape 105"/>
            <p:cNvGrpSpPr/>
            <p:nvPr/>
          </p:nvGrpSpPr>
          <p:grpSpPr>
            <a:xfrm rot="10800000" flipH="1">
              <a:off x="2" y="40"/>
              <a:ext cx="6756167" cy="1327314"/>
              <a:chOff x="-2168137" y="330075"/>
              <a:chExt cx="8650662" cy="1699506"/>
            </a:xfrm>
          </p:grpSpPr>
          <p:sp>
            <p:nvSpPr>
              <p:cNvPr id="106" name="Shape 106"/>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07" name="Shape 107"/>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08" name="Shape 108"/>
            <p:cNvGrpSpPr/>
            <p:nvPr/>
          </p:nvGrpSpPr>
          <p:grpSpPr>
            <a:xfrm rot="10800000" flipH="1">
              <a:off x="-3" y="381007"/>
              <a:ext cx="7072430" cy="771743"/>
              <a:chOff x="-9092084" y="330075"/>
              <a:chExt cx="15574609" cy="1699501"/>
            </a:xfrm>
          </p:grpSpPr>
          <p:sp>
            <p:nvSpPr>
              <p:cNvPr id="109" name="Shape 109"/>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10" name="Shape 110"/>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111" name="Shape 111"/>
          <p:cNvGrpSpPr/>
          <p:nvPr/>
        </p:nvGrpSpPr>
        <p:grpSpPr>
          <a:xfrm>
            <a:off x="6946841" y="4472722"/>
            <a:ext cx="2202829" cy="670794"/>
            <a:chOff x="5575241" y="4472722"/>
            <a:chExt cx="2202829" cy="670794"/>
          </a:xfrm>
        </p:grpSpPr>
        <p:sp>
          <p:nvSpPr>
            <p:cNvPr id="112" name="Shape 112"/>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13" name="Shape 113"/>
            <p:cNvGrpSpPr/>
            <p:nvPr/>
          </p:nvGrpSpPr>
          <p:grpSpPr>
            <a:xfrm flipH="1">
              <a:off x="5734850" y="4472722"/>
              <a:ext cx="2040836" cy="670794"/>
              <a:chOff x="1297953" y="330075"/>
              <a:chExt cx="5169293" cy="1699505"/>
            </a:xfrm>
          </p:grpSpPr>
          <p:sp>
            <p:nvSpPr>
              <p:cNvPr id="114" name="Shape 114"/>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15" name="Shape 115"/>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16" name="Shape 116"/>
            <p:cNvGrpSpPr/>
            <p:nvPr/>
          </p:nvGrpSpPr>
          <p:grpSpPr>
            <a:xfrm flipH="1">
              <a:off x="5578208" y="4646737"/>
              <a:ext cx="2199862" cy="304562"/>
              <a:chOff x="-5827152" y="330075"/>
              <a:chExt cx="12276018" cy="1699568"/>
            </a:xfrm>
          </p:grpSpPr>
          <p:sp>
            <p:nvSpPr>
              <p:cNvPr id="117" name="Shape 117"/>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18" name="Shape 118"/>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119" name="Shape 119"/>
          <p:cNvSpPr txBox="1">
            <a:spLocks noGrp="1"/>
          </p:cNvSpPr>
          <p:nvPr>
            <p:ph type="title"/>
          </p:nvPr>
        </p:nvSpPr>
        <p:spPr>
          <a:xfrm>
            <a:off x="814275" y="392575"/>
            <a:ext cx="5258400" cy="7662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0" name="Shape 120"/>
          <p:cNvSpPr txBox="1">
            <a:spLocks noGrp="1"/>
          </p:cNvSpPr>
          <p:nvPr>
            <p:ph type="body" idx="1"/>
          </p:nvPr>
        </p:nvSpPr>
        <p:spPr>
          <a:xfrm>
            <a:off x="870450"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1" name="Shape 121"/>
          <p:cNvSpPr txBox="1">
            <a:spLocks noGrp="1"/>
          </p:cNvSpPr>
          <p:nvPr>
            <p:ph type="body" idx="2"/>
          </p:nvPr>
        </p:nvSpPr>
        <p:spPr>
          <a:xfrm>
            <a:off x="3233637"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2" name="Shape 122"/>
          <p:cNvSpPr txBox="1">
            <a:spLocks noGrp="1"/>
          </p:cNvSpPr>
          <p:nvPr>
            <p:ph type="body" idx="3"/>
          </p:nvPr>
        </p:nvSpPr>
        <p:spPr>
          <a:xfrm>
            <a:off x="5540649" y="1545075"/>
            <a:ext cx="2247900" cy="27099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23" name="Shape 1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4"/>
        <p:cNvGrpSpPr/>
        <p:nvPr/>
      </p:nvGrpSpPr>
      <p:grpSpPr>
        <a:xfrm>
          <a:off x="0" y="0"/>
          <a:ext cx="0" cy="0"/>
          <a:chOff x="0" y="0"/>
          <a:chExt cx="0" cy="0"/>
        </a:xfrm>
      </p:grpSpPr>
      <p:grpSp>
        <p:nvGrpSpPr>
          <p:cNvPr id="125" name="Shape 125"/>
          <p:cNvGrpSpPr/>
          <p:nvPr/>
        </p:nvGrpSpPr>
        <p:grpSpPr>
          <a:xfrm>
            <a:off x="-3" y="40"/>
            <a:ext cx="7072430" cy="1327314"/>
            <a:chOff x="-3" y="40"/>
            <a:chExt cx="7072430" cy="1327314"/>
          </a:xfrm>
        </p:grpSpPr>
        <p:sp>
          <p:nvSpPr>
            <p:cNvPr id="126" name="Shape 126"/>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27" name="Shape 127"/>
            <p:cNvGrpSpPr/>
            <p:nvPr/>
          </p:nvGrpSpPr>
          <p:grpSpPr>
            <a:xfrm rot="10800000" flipH="1">
              <a:off x="2" y="40"/>
              <a:ext cx="6756167" cy="1327314"/>
              <a:chOff x="-2168137" y="330075"/>
              <a:chExt cx="8650662" cy="1699506"/>
            </a:xfrm>
          </p:grpSpPr>
          <p:sp>
            <p:nvSpPr>
              <p:cNvPr id="128" name="Shape 128"/>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29" name="Shape 129"/>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30" name="Shape 130"/>
            <p:cNvGrpSpPr/>
            <p:nvPr/>
          </p:nvGrpSpPr>
          <p:grpSpPr>
            <a:xfrm rot="10800000" flipH="1">
              <a:off x="-3" y="381007"/>
              <a:ext cx="7072430" cy="771743"/>
              <a:chOff x="-9092084" y="330075"/>
              <a:chExt cx="15574609" cy="1699501"/>
            </a:xfrm>
          </p:grpSpPr>
          <p:sp>
            <p:nvSpPr>
              <p:cNvPr id="131" name="Shape 131"/>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32" name="Shape 132"/>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133" name="Shape 133"/>
          <p:cNvGrpSpPr/>
          <p:nvPr/>
        </p:nvGrpSpPr>
        <p:grpSpPr>
          <a:xfrm>
            <a:off x="6946841" y="4472722"/>
            <a:ext cx="2202829" cy="670794"/>
            <a:chOff x="5575241" y="4472722"/>
            <a:chExt cx="2202829" cy="670794"/>
          </a:xfrm>
        </p:grpSpPr>
        <p:sp>
          <p:nvSpPr>
            <p:cNvPr id="134" name="Shape 134"/>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35" name="Shape 135"/>
            <p:cNvGrpSpPr/>
            <p:nvPr/>
          </p:nvGrpSpPr>
          <p:grpSpPr>
            <a:xfrm flipH="1">
              <a:off x="5734850" y="4472722"/>
              <a:ext cx="2040836" cy="670794"/>
              <a:chOff x="1297953" y="330075"/>
              <a:chExt cx="5169293" cy="1699505"/>
            </a:xfrm>
          </p:grpSpPr>
          <p:sp>
            <p:nvSpPr>
              <p:cNvPr id="136" name="Shape 136"/>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37" name="Shape 137"/>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38" name="Shape 138"/>
            <p:cNvGrpSpPr/>
            <p:nvPr/>
          </p:nvGrpSpPr>
          <p:grpSpPr>
            <a:xfrm flipH="1">
              <a:off x="5578208" y="4646737"/>
              <a:ext cx="2199862" cy="304562"/>
              <a:chOff x="-5827152" y="330075"/>
              <a:chExt cx="12276018" cy="1699568"/>
            </a:xfrm>
          </p:grpSpPr>
          <p:sp>
            <p:nvSpPr>
              <p:cNvPr id="139" name="Shape 139"/>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40" name="Shape 140"/>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141" name="Shape 141"/>
          <p:cNvSpPr txBox="1">
            <a:spLocks noGrp="1"/>
          </p:cNvSpPr>
          <p:nvPr>
            <p:ph type="title"/>
          </p:nvPr>
        </p:nvSpPr>
        <p:spPr>
          <a:xfrm>
            <a:off x="814275" y="392575"/>
            <a:ext cx="5258400" cy="7662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42" name="Shape 14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143"/>
        <p:cNvGrpSpPr/>
        <p:nvPr/>
      </p:nvGrpSpPr>
      <p:grpSpPr>
        <a:xfrm>
          <a:off x="0" y="0"/>
          <a:ext cx="0" cy="0"/>
          <a:chOff x="0" y="0"/>
          <a:chExt cx="0" cy="0"/>
        </a:xfrm>
      </p:grpSpPr>
      <p:grpSp>
        <p:nvGrpSpPr>
          <p:cNvPr id="144" name="Shape 144"/>
          <p:cNvGrpSpPr/>
          <p:nvPr/>
        </p:nvGrpSpPr>
        <p:grpSpPr>
          <a:xfrm>
            <a:off x="2466137" y="4472722"/>
            <a:ext cx="6686825" cy="670794"/>
            <a:chOff x="5589287" y="4472722"/>
            <a:chExt cx="6686825" cy="670794"/>
          </a:xfrm>
        </p:grpSpPr>
        <p:sp>
          <p:nvSpPr>
            <p:cNvPr id="145" name="Shape 145"/>
            <p:cNvSpPr/>
            <p:nvPr/>
          </p:nvSpPr>
          <p:spPr>
            <a:xfrm rot="10800000">
              <a:off x="5589287"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46" name="Shape 146"/>
            <p:cNvGrpSpPr/>
            <p:nvPr/>
          </p:nvGrpSpPr>
          <p:grpSpPr>
            <a:xfrm flipH="1">
              <a:off x="5748896" y="4472722"/>
              <a:ext cx="6527216" cy="670794"/>
              <a:chOff x="-10101301" y="330075"/>
              <a:chExt cx="16532971" cy="1699505"/>
            </a:xfrm>
          </p:grpSpPr>
          <p:sp>
            <p:nvSpPr>
              <p:cNvPr id="147" name="Shape 147"/>
              <p:cNvSpPr/>
              <p:nvPr/>
            </p:nvSpPr>
            <p:spPr>
              <a:xfrm>
                <a:off x="-10101301" y="330080"/>
                <a:ext cx="148464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48" name="Shape 148"/>
              <p:cNvSpPr/>
              <p:nvPr/>
            </p:nvSpPr>
            <p:spPr>
              <a:xfrm>
                <a:off x="4732169"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49" name="Shape 149"/>
            <p:cNvGrpSpPr/>
            <p:nvPr/>
          </p:nvGrpSpPr>
          <p:grpSpPr>
            <a:xfrm flipH="1">
              <a:off x="5592254" y="4646737"/>
              <a:ext cx="6682918" cy="304562"/>
              <a:chOff x="-30922586" y="330075"/>
              <a:chExt cx="37293070" cy="1699568"/>
            </a:xfrm>
          </p:grpSpPr>
          <p:sp>
            <p:nvSpPr>
              <p:cNvPr id="150" name="Shape 150"/>
              <p:cNvSpPr/>
              <p:nvPr/>
            </p:nvSpPr>
            <p:spPr>
              <a:xfrm>
                <a:off x="-30922586" y="330143"/>
                <a:ext cx="355881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51" name="Shape 151"/>
              <p:cNvSpPr/>
              <p:nvPr/>
            </p:nvSpPr>
            <p:spPr>
              <a:xfrm>
                <a:off x="4670983"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sp>
        <p:nvSpPr>
          <p:cNvPr id="152" name="Shape 152"/>
          <p:cNvSpPr txBox="1">
            <a:spLocks noGrp="1"/>
          </p:cNvSpPr>
          <p:nvPr>
            <p:ph type="body" idx="1"/>
          </p:nvPr>
        </p:nvSpPr>
        <p:spPr>
          <a:xfrm>
            <a:off x="2682800" y="4636500"/>
            <a:ext cx="6004200" cy="315600"/>
          </a:xfrm>
          <a:prstGeom prst="rect">
            <a:avLst/>
          </a:prstGeom>
        </p:spPr>
        <p:txBody>
          <a:bodyPr lIns="91425" tIns="91425" rIns="91425" bIns="91425" anchor="ctr" anchorCtr="0"/>
          <a:lstStyle>
            <a:lvl1pPr lvl="0">
              <a:spcBef>
                <a:spcPts val="0"/>
              </a:spcBef>
              <a:spcAft>
                <a:spcPts val="0"/>
              </a:spcAft>
              <a:buSzPct val="100000"/>
              <a:buNone/>
              <a:defRPr sz="1300"/>
            </a:lvl1pPr>
          </a:lstStyle>
          <a:p>
            <a:endParaRPr/>
          </a:p>
        </p:txBody>
      </p:sp>
      <p:sp>
        <p:nvSpPr>
          <p:cNvPr id="153" name="Shape 15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grpSp>
        <p:nvGrpSpPr>
          <p:cNvPr id="154" name="Shape 154"/>
          <p:cNvGrpSpPr/>
          <p:nvPr/>
        </p:nvGrpSpPr>
        <p:grpSpPr>
          <a:xfrm rot="10800000">
            <a:off x="-8" y="-2"/>
            <a:ext cx="2202829" cy="670794"/>
            <a:chOff x="5575241" y="4472722"/>
            <a:chExt cx="2202829" cy="670794"/>
          </a:xfrm>
        </p:grpSpPr>
        <p:sp>
          <p:nvSpPr>
            <p:cNvPr id="155" name="Shape 155"/>
            <p:cNvSpPr/>
            <p:nvPr/>
          </p:nvSpPr>
          <p:spPr>
            <a:xfrm rot="10800000">
              <a:off x="5575241" y="4948333"/>
              <a:ext cx="394200" cy="131400"/>
            </a:xfrm>
            <a:prstGeom prst="triangle">
              <a:avLst>
                <a:gd name="adj" fmla="val 32425"/>
              </a:avLst>
            </a:prstGeom>
            <a:solidFill>
              <a:srgbClr val="263248"/>
            </a:solidFill>
            <a:ln>
              <a:noFill/>
            </a:ln>
          </p:spPr>
          <p:txBody>
            <a:bodyPr lIns="91425" tIns="91425" rIns="91425" bIns="91425" anchor="ctr" anchorCtr="0">
              <a:noAutofit/>
            </a:bodyPr>
            <a:lstStyle/>
            <a:p>
              <a:pPr lvl="0">
                <a:spcBef>
                  <a:spcPts val="0"/>
                </a:spcBef>
                <a:buNone/>
              </a:pPr>
              <a:endParaRPr/>
            </a:p>
          </p:txBody>
        </p:sp>
        <p:grpSp>
          <p:nvGrpSpPr>
            <p:cNvPr id="156" name="Shape 156"/>
            <p:cNvGrpSpPr/>
            <p:nvPr/>
          </p:nvGrpSpPr>
          <p:grpSpPr>
            <a:xfrm flipH="1">
              <a:off x="5734850" y="4472722"/>
              <a:ext cx="2040836" cy="670794"/>
              <a:chOff x="1297953" y="330075"/>
              <a:chExt cx="5169293" cy="1699505"/>
            </a:xfrm>
          </p:grpSpPr>
          <p:sp>
            <p:nvSpPr>
              <p:cNvPr id="157" name="Shape 157"/>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58" name="Shape 158"/>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59" name="Shape 159"/>
            <p:cNvGrpSpPr/>
            <p:nvPr/>
          </p:nvGrpSpPr>
          <p:grpSpPr>
            <a:xfrm flipH="1">
              <a:off x="5578208" y="4646737"/>
              <a:ext cx="2199862" cy="304562"/>
              <a:chOff x="-5827152" y="330075"/>
              <a:chExt cx="12276018" cy="1699568"/>
            </a:xfrm>
          </p:grpSpPr>
          <p:sp>
            <p:nvSpPr>
              <p:cNvPr id="160" name="Shape 160"/>
              <p:cNvSpPr/>
              <p:nvPr/>
            </p:nvSpPr>
            <p:spPr>
              <a:xfrm>
                <a:off x="-5827152" y="330143"/>
                <a:ext cx="1061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p>
            </p:txBody>
          </p:sp>
          <p:sp>
            <p:nvSpPr>
              <p:cNvPr id="161" name="Shape 161"/>
              <p:cNvSpPr/>
              <p:nvPr/>
            </p:nvSpPr>
            <p:spPr>
              <a:xfrm>
                <a:off x="4749365" y="330075"/>
                <a:ext cx="1699500" cy="1699500"/>
              </a:xfrm>
              <a:prstGeom prst="rtTriangle">
                <a:avLst/>
              </a:prstGeom>
              <a:solidFill>
                <a:srgbClr val="3F5378"/>
              </a:solidFill>
              <a:ln>
                <a:noFill/>
              </a:ln>
            </p:spPr>
            <p:txBody>
              <a:bodyPr lIns="91425" tIns="91425" rIns="91425" bIns="91425" anchor="ctr" anchorCtr="0">
                <a:noAutofit/>
              </a:bodyPr>
              <a:lstStyle/>
              <a:p>
                <a:pPr lvl="0">
                  <a:spcBef>
                    <a:spcPts val="0"/>
                  </a:spcBef>
                  <a:buNone/>
                </a:pPr>
                <a:endParaRPr/>
              </a:p>
            </p:txBody>
          </p:sp>
        </p:grpSp>
      </p:gr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grpSp>
        <p:nvGrpSpPr>
          <p:cNvPr id="164" name="Shape 164"/>
          <p:cNvGrpSpPr/>
          <p:nvPr/>
        </p:nvGrpSpPr>
        <p:grpSpPr>
          <a:xfrm>
            <a:off x="6946841" y="4472722"/>
            <a:ext cx="2202829" cy="670794"/>
            <a:chOff x="5575241" y="4472722"/>
            <a:chExt cx="2202829" cy="670794"/>
          </a:xfrm>
        </p:grpSpPr>
        <p:sp>
          <p:nvSpPr>
            <p:cNvPr id="165" name="Shape 165"/>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lvl="0">
                <a:spcBef>
                  <a:spcPts val="0"/>
                </a:spcBef>
                <a:buNone/>
              </a:pPr>
              <a:endParaRPr/>
            </a:p>
          </p:txBody>
        </p:sp>
        <p:grpSp>
          <p:nvGrpSpPr>
            <p:cNvPr id="166" name="Shape 166"/>
            <p:cNvGrpSpPr/>
            <p:nvPr/>
          </p:nvGrpSpPr>
          <p:grpSpPr>
            <a:xfrm flipH="1">
              <a:off x="5734850" y="4472722"/>
              <a:ext cx="2040836" cy="670794"/>
              <a:chOff x="1297953" y="330075"/>
              <a:chExt cx="5169293" cy="1699505"/>
            </a:xfrm>
          </p:grpSpPr>
          <p:sp>
            <p:nvSpPr>
              <p:cNvPr id="167" name="Shape 167"/>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69" name="Shape 169"/>
            <p:cNvGrpSpPr/>
            <p:nvPr/>
          </p:nvGrpSpPr>
          <p:grpSpPr>
            <a:xfrm flipH="1">
              <a:off x="5578208" y="4646737"/>
              <a:ext cx="2199862" cy="304562"/>
              <a:chOff x="-5827152" y="330075"/>
              <a:chExt cx="12276018" cy="1699568"/>
            </a:xfrm>
          </p:grpSpPr>
          <p:sp>
            <p:nvSpPr>
              <p:cNvPr id="170" name="Shape 170"/>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lvl="0" rtl="0">
                  <a:spcBef>
                    <a:spcPts val="0"/>
                  </a:spcBef>
                  <a:buNone/>
                </a:pPr>
                <a:endParaRPr/>
              </a:p>
            </p:txBody>
          </p:sp>
          <p:sp>
            <p:nvSpPr>
              <p:cNvPr id="171" name="Shape 171"/>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lvl="0">
                  <a:spcBef>
                    <a:spcPts val="0"/>
                  </a:spcBef>
                  <a:buNone/>
                </a:pPr>
                <a:endParaRPr/>
              </a:p>
            </p:txBody>
          </p:sp>
        </p:grpSp>
      </p:grpSp>
      <p:grpSp>
        <p:nvGrpSpPr>
          <p:cNvPr id="172" name="Shape 172"/>
          <p:cNvGrpSpPr/>
          <p:nvPr/>
        </p:nvGrpSpPr>
        <p:grpSpPr>
          <a:xfrm rot="10800000">
            <a:off x="-8" y="-2"/>
            <a:ext cx="2202829" cy="670794"/>
            <a:chOff x="5575241" y="4472722"/>
            <a:chExt cx="2202829" cy="670794"/>
          </a:xfrm>
        </p:grpSpPr>
        <p:sp>
          <p:nvSpPr>
            <p:cNvPr id="173" name="Shape 173"/>
            <p:cNvSpPr/>
            <p:nvPr/>
          </p:nvSpPr>
          <p:spPr>
            <a:xfrm rot="10800000">
              <a:off x="5575241" y="4948333"/>
              <a:ext cx="394200" cy="131400"/>
            </a:xfrm>
            <a:prstGeom prst="triangle">
              <a:avLst>
                <a:gd name="adj" fmla="val 32425"/>
              </a:avLst>
            </a:prstGeom>
            <a:solidFill>
              <a:srgbClr val="263248"/>
            </a:solidFill>
            <a:ln>
              <a:noFill/>
            </a:ln>
          </p:spPr>
          <p:txBody>
            <a:bodyPr lIns="91425" tIns="91425" rIns="91425" bIns="91425" anchor="ctr" anchorCtr="0">
              <a:noAutofit/>
            </a:bodyPr>
            <a:lstStyle/>
            <a:p>
              <a:pPr lvl="0">
                <a:spcBef>
                  <a:spcPts val="0"/>
                </a:spcBef>
                <a:buNone/>
              </a:pPr>
              <a:endParaRPr/>
            </a:p>
          </p:txBody>
        </p:sp>
        <p:grpSp>
          <p:nvGrpSpPr>
            <p:cNvPr id="174" name="Shape 174"/>
            <p:cNvGrpSpPr/>
            <p:nvPr/>
          </p:nvGrpSpPr>
          <p:grpSpPr>
            <a:xfrm flipH="1">
              <a:off x="5734850" y="4472722"/>
              <a:ext cx="2040836" cy="670794"/>
              <a:chOff x="1297953" y="330075"/>
              <a:chExt cx="5169293" cy="1699505"/>
            </a:xfrm>
          </p:grpSpPr>
          <p:sp>
            <p:nvSpPr>
              <p:cNvPr id="175" name="Shape 175"/>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lvl="0" rtl="0">
                  <a:spcBef>
                    <a:spcPts val="0"/>
                  </a:spcBef>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lvl="0">
                  <a:spcBef>
                    <a:spcPts val="0"/>
                  </a:spcBef>
                  <a:buNone/>
                </a:pPr>
                <a:endParaRPr/>
              </a:p>
            </p:txBody>
          </p:sp>
        </p:grpSp>
        <p:grpSp>
          <p:nvGrpSpPr>
            <p:cNvPr id="177" name="Shape 177"/>
            <p:cNvGrpSpPr/>
            <p:nvPr/>
          </p:nvGrpSpPr>
          <p:grpSpPr>
            <a:xfrm flipH="1">
              <a:off x="5578208" y="4646737"/>
              <a:ext cx="2199862" cy="304562"/>
              <a:chOff x="-5827152" y="330075"/>
              <a:chExt cx="12276018" cy="1699568"/>
            </a:xfrm>
          </p:grpSpPr>
          <p:sp>
            <p:nvSpPr>
              <p:cNvPr id="178" name="Shape 178"/>
              <p:cNvSpPr/>
              <p:nvPr/>
            </p:nvSpPr>
            <p:spPr>
              <a:xfrm>
                <a:off x="-5827152" y="330143"/>
                <a:ext cx="10612200" cy="1699500"/>
              </a:xfrm>
              <a:prstGeom prst="rect">
                <a:avLst/>
              </a:prstGeom>
              <a:solidFill>
                <a:srgbClr val="3F5378"/>
              </a:solidFill>
              <a:ln>
                <a:noFill/>
              </a:ln>
            </p:spPr>
            <p:txBody>
              <a:bodyPr lIns="91425" tIns="91425" rIns="91425" bIns="91425" anchor="ctr" anchorCtr="0">
                <a:noAutofit/>
              </a:bodyPr>
              <a:lstStyle/>
              <a:p>
                <a:pPr lvl="0" rtl="0">
                  <a:spcBef>
                    <a:spcPts val="0"/>
                  </a:spcBef>
                  <a:buNone/>
                </a:pPr>
                <a:endParaRPr/>
              </a:p>
            </p:txBody>
          </p:sp>
          <p:sp>
            <p:nvSpPr>
              <p:cNvPr id="179" name="Shape 179"/>
              <p:cNvSpPr/>
              <p:nvPr/>
            </p:nvSpPr>
            <p:spPr>
              <a:xfrm>
                <a:off x="4749365" y="330075"/>
                <a:ext cx="1699500" cy="1699500"/>
              </a:xfrm>
              <a:prstGeom prst="rtTriangle">
                <a:avLst/>
              </a:prstGeom>
              <a:solidFill>
                <a:srgbClr val="3F5378"/>
              </a:solidFill>
              <a:ln>
                <a:noFill/>
              </a:ln>
            </p:spPr>
            <p:txBody>
              <a:bodyPr lIns="91425" tIns="91425" rIns="91425" bIns="91425" anchor="ctr" anchorCtr="0">
                <a:noAutofit/>
              </a:bodyPr>
              <a:lstStyle/>
              <a:p>
                <a:pPr lvl="0">
                  <a:spcBef>
                    <a:spcPts val="0"/>
                  </a:spcBef>
                  <a:buNone/>
                </a:pPr>
                <a:endParaRPr/>
              </a:p>
            </p:txBody>
          </p:sp>
        </p:grpSp>
      </p:gr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lIns="91425" tIns="91425" rIns="91425" bIns="91425" anchor="ctr" anchorCtr="0"/>
          <a:lstStyle>
            <a:lvl1pPr lvl="0">
              <a:spcBef>
                <a:spcPts val="60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lvl="1">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lvl="2">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lvl="3">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lvl="4">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lvl="5">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lvl="6">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lvl="7">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lvl="8">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200" b="1">
                <a:solidFill>
                  <a:srgbClr val="FFFFFF"/>
                </a:solidFill>
                <a:latin typeface="Roboto Condensed"/>
                <a:ea typeface="Roboto Condensed"/>
                <a:cs typeface="Roboto Condensed"/>
                <a:sym typeface="Roboto Condensed"/>
              </a:rPr>
              <a:pPr lvl="0" algn="r">
                <a:spcBef>
                  <a:spcPts val="0"/>
                </a:spcBef>
                <a:buNone/>
              </a:pPr>
              <a:t>‹#›</a:t>
            </a:fld>
            <a:endParaRPr lang="en" sz="1200" b="1">
              <a:solidFill>
                <a:srgbClr val="FFFFFF"/>
              </a:solidFill>
              <a:latin typeface="Roboto Condensed"/>
              <a:ea typeface="Roboto Condensed"/>
              <a:cs typeface="Roboto Condensed"/>
              <a:sym typeface="Roboto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spd="med">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video" Target="file:///C:\Users\Amlan\Downloads\What%20Is%20Big%20Data-%20-%20SAS%20US.T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 Id="rId9" Type="http://schemas.openxmlformats.org/officeDocument/2006/relationships/image" Target="../media/image37.jpe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video" Target="file:///C:\Users\Amlan\Documents\My%20CamStudio%20Videos\big_data.av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685800" y="1090750"/>
            <a:ext cx="5367900" cy="2961900"/>
          </a:xfrm>
          <a:prstGeom prst="rect">
            <a:avLst/>
          </a:prstGeom>
        </p:spPr>
        <p:txBody>
          <a:bodyPr lIns="91425" tIns="91425" rIns="91425" bIns="91425" anchor="ctr" anchorCtr="0">
            <a:noAutofit/>
          </a:bodyPr>
          <a:lstStyle/>
          <a:p>
            <a:pPr lvl="0">
              <a:spcBef>
                <a:spcPts val="0"/>
              </a:spcBef>
              <a:buNone/>
            </a:pPr>
            <a:r>
              <a:rPr lang="en" dirty="0" smtClean="0"/>
              <a:t>OVERVIEW </a:t>
            </a:r>
            <a:br>
              <a:rPr lang="en" dirty="0" smtClean="0"/>
            </a:br>
            <a:r>
              <a:rPr lang="en" dirty="0" smtClean="0"/>
              <a:t>OF BIG DATA</a:t>
            </a:r>
            <a:endParaRPr lang="en" dirty="0"/>
          </a:p>
        </p:txBody>
      </p:sp>
    </p:spTree>
  </p:cSld>
  <p:clrMapOvr>
    <a:masterClrMapping/>
  </p:clrMapOvr>
  <p:transition spd="med">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BIG DATA IS IMPORTANT ?</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10</a:t>
            </a:fld>
            <a:endParaRPr lang="en"/>
          </a:p>
        </p:txBody>
      </p:sp>
      <p:pic>
        <p:nvPicPr>
          <p:cNvPr id="16" name="Picture 15" descr="1472742153796.png"/>
          <p:cNvPicPr>
            <a:picLocks noChangeAspect="1"/>
          </p:cNvPicPr>
          <p:nvPr/>
        </p:nvPicPr>
        <p:blipFill>
          <a:blip r:embed="rId2"/>
          <a:stretch>
            <a:fillRect/>
          </a:stretch>
        </p:blipFill>
        <p:spPr>
          <a:xfrm>
            <a:off x="2514600" y="1428750"/>
            <a:ext cx="3772401" cy="3276600"/>
          </a:xfrm>
          <a:prstGeom prst="rect">
            <a:avLst/>
          </a:prstGeom>
        </p:spPr>
      </p:pic>
      <p:sp>
        <p:nvSpPr>
          <p:cNvPr id="18" name="Shape 322"/>
          <p:cNvSpPr/>
          <p:nvPr/>
        </p:nvSpPr>
        <p:spPr>
          <a:xfrm>
            <a:off x="5334000" y="1885950"/>
            <a:ext cx="1750100" cy="1750100"/>
          </a:xfrm>
          <a:prstGeom prst="diamond">
            <a:avLst/>
          </a:prstGeom>
          <a:solidFill>
            <a:srgbClr val="C7D3E6"/>
          </a:solidFill>
          <a:ln w="38100" cap="flat" cmpd="sng">
            <a:solidFill>
              <a:srgbClr val="92A8C8"/>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en" dirty="0" smtClean="0">
                <a:solidFill>
                  <a:srgbClr val="263248"/>
                </a:solidFill>
                <a:latin typeface="Roboto Condensed"/>
                <a:ea typeface="Roboto Condensed"/>
                <a:cs typeface="Roboto Condensed"/>
                <a:sym typeface="Roboto Condensed"/>
              </a:rPr>
              <a:t>DECISION</a:t>
            </a:r>
          </a:p>
          <a:p>
            <a:pPr lvl="0" algn="ctr">
              <a:spcBef>
                <a:spcPts val="0"/>
              </a:spcBef>
              <a:buNone/>
            </a:pPr>
            <a:r>
              <a:rPr lang="en" dirty="0" smtClean="0">
                <a:solidFill>
                  <a:srgbClr val="263248"/>
                </a:solidFill>
                <a:latin typeface="Roboto Condensed"/>
                <a:ea typeface="Roboto Condensed"/>
                <a:cs typeface="Roboto Condensed"/>
                <a:sym typeface="Roboto Condensed"/>
              </a:rPr>
              <a:t>MAKING</a:t>
            </a:r>
            <a:endParaRPr lang="en" dirty="0">
              <a:solidFill>
                <a:srgbClr val="263248"/>
              </a:solidFill>
              <a:latin typeface="Roboto Condensed"/>
              <a:ea typeface="Roboto Condensed"/>
              <a:cs typeface="Roboto Condensed"/>
              <a:sym typeface="Roboto Condensed"/>
            </a:endParaRPr>
          </a:p>
        </p:txBody>
      </p:sp>
      <p:sp>
        <p:nvSpPr>
          <p:cNvPr id="20" name="Shape 324"/>
          <p:cNvSpPr/>
          <p:nvPr/>
        </p:nvSpPr>
        <p:spPr>
          <a:xfrm>
            <a:off x="3505200" y="1733550"/>
            <a:ext cx="2057400" cy="2057400"/>
          </a:xfrm>
          <a:prstGeom prst="diamond">
            <a:avLst/>
          </a:prstGeom>
          <a:noFill/>
          <a:ln w="76200" cap="flat" cmpd="sng">
            <a:solidFill>
              <a:srgbClr val="FF9800"/>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en" dirty="0" smtClean="0">
                <a:solidFill>
                  <a:srgbClr val="D26F00"/>
                </a:solidFill>
                <a:latin typeface="Roboto Condensed"/>
                <a:ea typeface="Roboto Condensed"/>
                <a:cs typeface="Roboto Condensed"/>
                <a:sym typeface="Roboto Condensed"/>
              </a:rPr>
              <a:t>KEY INSIGHTS</a:t>
            </a:r>
            <a:endParaRPr lang="en" dirty="0">
              <a:solidFill>
                <a:srgbClr val="D26F00"/>
              </a:solidFill>
              <a:latin typeface="Roboto Condensed"/>
              <a:ea typeface="Roboto Condensed"/>
              <a:cs typeface="Roboto Condensed"/>
              <a:sym typeface="Roboto Condensed"/>
            </a:endParaRPr>
          </a:p>
        </p:txBody>
      </p:sp>
      <p:sp>
        <p:nvSpPr>
          <p:cNvPr id="21" name="Shape 324"/>
          <p:cNvSpPr/>
          <p:nvPr/>
        </p:nvSpPr>
        <p:spPr>
          <a:xfrm>
            <a:off x="6858000" y="1733550"/>
            <a:ext cx="2057400" cy="2057400"/>
          </a:xfrm>
          <a:prstGeom prst="diamond">
            <a:avLst/>
          </a:prstGeom>
          <a:noFill/>
          <a:ln w="76200" cap="flat" cmpd="sng">
            <a:solidFill>
              <a:srgbClr val="FF9800"/>
            </a:solidFill>
            <a:prstDash val="solid"/>
            <a:miter/>
            <a:headEnd type="none" w="med" len="med"/>
            <a:tailEnd type="none" w="med" len="med"/>
          </a:ln>
        </p:spPr>
        <p:txBody>
          <a:bodyPr lIns="91425" tIns="91425" rIns="91425" bIns="91425" anchor="ctr" anchorCtr="0">
            <a:noAutofit/>
          </a:bodyPr>
          <a:lstStyle/>
          <a:p>
            <a:pPr lvl="0" algn="ctr">
              <a:spcBef>
                <a:spcPts val="0"/>
              </a:spcBef>
              <a:buNone/>
            </a:pPr>
            <a:r>
              <a:rPr lang="en" dirty="0" smtClean="0">
                <a:solidFill>
                  <a:srgbClr val="D26F00"/>
                </a:solidFill>
                <a:latin typeface="Roboto Condensed"/>
                <a:ea typeface="Roboto Condensed"/>
                <a:cs typeface="Roboto Condensed"/>
                <a:sym typeface="Roboto Condensed"/>
              </a:rPr>
              <a:t>COST</a:t>
            </a:r>
          </a:p>
          <a:p>
            <a:pPr lvl="0" algn="ctr">
              <a:spcBef>
                <a:spcPts val="0"/>
              </a:spcBef>
              <a:buNone/>
            </a:pPr>
            <a:r>
              <a:rPr lang="en" dirty="0" smtClean="0">
                <a:solidFill>
                  <a:srgbClr val="D26F00"/>
                </a:solidFill>
                <a:latin typeface="Roboto Condensed"/>
                <a:ea typeface="Roboto Condensed"/>
                <a:cs typeface="Roboto Condensed"/>
                <a:sym typeface="Roboto Condensed"/>
              </a:rPr>
              <a:t>REDUCTION</a:t>
            </a:r>
            <a:endParaRPr lang="en" dirty="0">
              <a:solidFill>
                <a:srgbClr val="D26F00"/>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0 0  L -0.25 0  E" pathEditMode="relative" ptsTypes="">
                                      <p:cBhvr>
                                        <p:cTn id="11" dur="1000" fill="hold"/>
                                        <p:tgtEl>
                                          <p:spTgt spid="1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WHO’S USING IT ?</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11</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3</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12</a:t>
            </a:fld>
            <a:endParaRPr lang="en"/>
          </a:p>
        </p:txBody>
      </p:sp>
      <p:pic>
        <p:nvPicPr>
          <p:cNvPr id="5" name="What Is Big Data- - SAS US.TS">
            <a:hlinkClick r:id="" action="ppaction://media"/>
          </p:cNvPr>
          <p:cNvPicPr>
            <a:picLocks noRot="1" noChangeAspect="1"/>
          </p:cNvPicPr>
          <p:nvPr>
            <a:videoFile r:link="rId1"/>
          </p:nvPr>
        </p:nvPicPr>
        <p:blipFill>
          <a:blip r:embed="rId3"/>
          <a:stretch>
            <a:fillRect/>
          </a:stretch>
        </p:blipFill>
        <p:spPr>
          <a:xfrm>
            <a:off x="2006600" y="666750"/>
            <a:ext cx="5232400" cy="3810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85800" y="2707350"/>
            <a:ext cx="5567700" cy="1159800"/>
          </a:xfrm>
          <a:prstGeom prst="rect">
            <a:avLst/>
          </a:prstGeom>
        </p:spPr>
        <p:txBody>
          <a:bodyPr lIns="91425" tIns="91425" rIns="91425" bIns="91425" anchor="ctr" anchorCtr="0">
            <a:noAutofit/>
          </a:bodyPr>
          <a:lstStyle/>
          <a:p>
            <a:pPr lvl="0" rtl="0">
              <a:spcBef>
                <a:spcPts val="0"/>
              </a:spcBef>
              <a:buNone/>
            </a:pPr>
            <a:r>
              <a:rPr lang="en" sz="3600" dirty="0" smtClean="0">
                <a:solidFill>
                  <a:srgbClr val="FF9800"/>
                </a:solidFill>
              </a:rPr>
              <a:t>UNDERSTANDING</a:t>
            </a:r>
            <a:r>
              <a:rPr lang="en" sz="4000" dirty="0" smtClean="0">
                <a:solidFill>
                  <a:srgbClr val="FF9800"/>
                </a:solidFill>
              </a:rPr>
              <a:t> </a:t>
            </a:r>
            <a:br>
              <a:rPr lang="en" sz="4000" dirty="0" smtClean="0">
                <a:solidFill>
                  <a:srgbClr val="FF9800"/>
                </a:solidFill>
              </a:rPr>
            </a:br>
            <a:r>
              <a:rPr lang="en" sz="5400" dirty="0" smtClean="0">
                <a:solidFill>
                  <a:srgbClr val="FF9800"/>
                </a:solidFill>
              </a:rPr>
              <a:t>BIG DATA</a:t>
            </a:r>
            <a:endParaRPr lang="en" sz="4000" dirty="0">
              <a:solidFill>
                <a:srgbClr val="FF9800"/>
              </a:solidFill>
            </a:endParaRPr>
          </a:p>
        </p:txBody>
      </p:sp>
      <p:grpSp>
        <p:nvGrpSpPr>
          <p:cNvPr id="250" name="Shape 250"/>
          <p:cNvGrpSpPr/>
          <p:nvPr/>
        </p:nvGrpSpPr>
        <p:grpSpPr>
          <a:xfrm>
            <a:off x="6682480" y="378837"/>
            <a:ext cx="1588638" cy="1588654"/>
            <a:chOff x="6643075" y="3664250"/>
            <a:chExt cx="407950" cy="407975"/>
          </a:xfrm>
        </p:grpSpPr>
        <p:sp>
          <p:nvSpPr>
            <p:cNvPr id="251" name="Shape 2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53" name="Shape 253"/>
          <p:cNvGrpSpPr/>
          <p:nvPr/>
        </p:nvGrpSpPr>
        <p:grpSpPr>
          <a:xfrm rot="-587363">
            <a:off x="6589250" y="2174497"/>
            <a:ext cx="653126" cy="653133"/>
            <a:chOff x="576250" y="4319400"/>
            <a:chExt cx="442075" cy="442050"/>
          </a:xfrm>
        </p:grpSpPr>
        <p:sp>
          <p:nvSpPr>
            <p:cNvPr id="254" name="Shape 2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58" name="Shape 258"/>
          <p:cNvSpPr/>
          <p:nvPr/>
        </p:nvSpPr>
        <p:spPr>
          <a:xfrm>
            <a:off x="6302723" y="745607"/>
            <a:ext cx="248335" cy="2371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rot="2697322">
            <a:off x="7939079" y="1959478"/>
            <a:ext cx="376960" cy="35993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8237291" y="1754006"/>
            <a:ext cx="150972" cy="14422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rot="1280149">
            <a:off x="6130689" y="1460795"/>
            <a:ext cx="150975" cy="144203"/>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13</a:t>
            </a:fld>
            <a:endParaRPr lang="en"/>
          </a:p>
        </p:txBody>
      </p:sp>
    </p:spTree>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UNITS OF DATA</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14</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1</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KNOWING THE UNITS OF DATA</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15</a:t>
            </a:fld>
            <a:endParaRPr lang="en"/>
          </a:p>
        </p:txBody>
      </p:sp>
      <p:sp>
        <p:nvSpPr>
          <p:cNvPr id="10" name="Shape 248"/>
          <p:cNvSpPr txBox="1">
            <a:spLocks/>
          </p:cNvSpPr>
          <p:nvPr/>
        </p:nvSpPr>
        <p:spPr>
          <a:xfrm>
            <a:off x="1905000" y="2250150"/>
            <a:ext cx="5567700" cy="1159800"/>
          </a:xfrm>
          <a:prstGeom prst="rect">
            <a:avLst/>
          </a:prstGeom>
          <a:no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40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WHAT</a:t>
            </a:r>
            <a:r>
              <a:rPr kumimoji="0" lang="en" sz="4000" b="1" i="0" u="none" strike="noStrike" kern="0" cap="none" spc="0" normalizeH="0" noProof="0" dirty="0" smtClean="0">
                <a:ln>
                  <a:noFill/>
                </a:ln>
                <a:solidFill>
                  <a:srgbClr val="FF9800"/>
                </a:solidFill>
                <a:effectLst/>
                <a:uLnTx/>
                <a:uFillTx/>
                <a:latin typeface="Roboto Condensed"/>
                <a:ea typeface="Roboto Condensed"/>
                <a:cs typeface="Roboto Condensed"/>
                <a:sym typeface="Roboto Condensed"/>
              </a:rPr>
              <a:t> IS THE SMALLEST UNIT OF DATA ?</a:t>
            </a:r>
            <a:endParaRPr kumimoji="0" lang="en" sz="40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
        <p:nvSpPr>
          <p:cNvPr id="11" name="Shape 248"/>
          <p:cNvSpPr txBox="1">
            <a:spLocks/>
          </p:cNvSpPr>
          <p:nvPr/>
        </p:nvSpPr>
        <p:spPr>
          <a:xfrm>
            <a:off x="1905000" y="2266950"/>
            <a:ext cx="5567700" cy="1159800"/>
          </a:xfrm>
          <a:prstGeom prst="rect">
            <a:avLst/>
          </a:prstGeom>
          <a:no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US" sz="40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A</a:t>
            </a:r>
            <a:r>
              <a:rPr kumimoji="0" lang="en" sz="40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 BIT i.e 1 or 0</a:t>
            </a:r>
            <a:endParaRPr kumimoji="0" lang="en" sz="40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
        <p:nvSpPr>
          <p:cNvPr id="13" name="Shape 443"/>
          <p:cNvSpPr txBox="1">
            <a:spLocks noGrp="1"/>
          </p:cNvSpPr>
          <p:nvPr>
            <p:ph type="body" idx="1"/>
          </p:nvPr>
        </p:nvSpPr>
        <p:spPr>
          <a:xfrm>
            <a:off x="870450" y="1621275"/>
            <a:ext cx="2247900" cy="1515600"/>
          </a:xfrm>
          <a:prstGeom prst="rect">
            <a:avLst/>
          </a:prstGeom>
        </p:spPr>
        <p:txBody>
          <a:bodyPr lIns="91425" tIns="91425" rIns="91425" bIns="91425" anchor="t" anchorCtr="0">
            <a:noAutofit/>
          </a:bodyPr>
          <a:lstStyle/>
          <a:p>
            <a:pPr lvl="0" rtl="0">
              <a:spcBef>
                <a:spcPts val="0"/>
              </a:spcBef>
              <a:buNone/>
            </a:pPr>
            <a:r>
              <a:rPr lang="en" sz="2400" b="1" dirty="0" smtClean="0"/>
              <a:t>NIBBLE</a:t>
            </a:r>
            <a:endParaRPr lang="en" b="1" dirty="0" smtClean="0"/>
          </a:p>
          <a:p>
            <a:pPr lvl="0" rtl="0">
              <a:spcBef>
                <a:spcPts val="0"/>
              </a:spcBef>
              <a:buNone/>
            </a:pPr>
            <a:r>
              <a:rPr lang="en" b="1" dirty="0" smtClean="0">
                <a:solidFill>
                  <a:srgbClr val="FF980E"/>
                </a:solidFill>
              </a:rPr>
              <a:t>4 BITS</a:t>
            </a:r>
            <a:endParaRPr lang="en" b="1" dirty="0">
              <a:solidFill>
                <a:srgbClr val="FF980E"/>
              </a:solidFill>
            </a:endParaRPr>
          </a:p>
        </p:txBody>
      </p:sp>
      <p:sp>
        <p:nvSpPr>
          <p:cNvPr id="14" name="Shape 444"/>
          <p:cNvSpPr txBox="1">
            <a:spLocks noGrp="1"/>
          </p:cNvSpPr>
          <p:nvPr>
            <p:ph type="body" idx="2"/>
          </p:nvPr>
        </p:nvSpPr>
        <p:spPr>
          <a:xfrm>
            <a:off x="3233637" y="1621275"/>
            <a:ext cx="2247899" cy="1515600"/>
          </a:xfrm>
          <a:prstGeom prst="rect">
            <a:avLst/>
          </a:prstGeom>
        </p:spPr>
        <p:txBody>
          <a:bodyPr lIns="91425" tIns="91425" rIns="91425" bIns="91425" anchor="t" anchorCtr="0">
            <a:noAutofit/>
          </a:bodyPr>
          <a:lstStyle/>
          <a:p>
            <a:pPr lvl="0" rtl="0">
              <a:spcBef>
                <a:spcPts val="0"/>
              </a:spcBef>
              <a:buNone/>
            </a:pPr>
            <a:r>
              <a:rPr lang="en" sz="2400" b="1" dirty="0" smtClean="0"/>
              <a:t>BYTE</a:t>
            </a:r>
            <a:endParaRPr lang="en" b="1" dirty="0" smtClean="0"/>
          </a:p>
          <a:p>
            <a:pPr lvl="0" rtl="0">
              <a:spcBef>
                <a:spcPts val="0"/>
              </a:spcBef>
              <a:buNone/>
            </a:pPr>
            <a:r>
              <a:rPr lang="en" b="1" dirty="0" smtClean="0">
                <a:solidFill>
                  <a:srgbClr val="FF980E"/>
                </a:solidFill>
              </a:rPr>
              <a:t>8 BITS</a:t>
            </a:r>
            <a:endParaRPr lang="en" b="1" dirty="0">
              <a:solidFill>
                <a:srgbClr val="FF980E"/>
              </a:solidFill>
            </a:endParaRPr>
          </a:p>
        </p:txBody>
      </p:sp>
      <p:sp>
        <p:nvSpPr>
          <p:cNvPr id="19" name="Shape 444"/>
          <p:cNvSpPr txBox="1">
            <a:spLocks/>
          </p:cNvSpPr>
          <p:nvPr/>
        </p:nvSpPr>
        <p:spPr>
          <a:xfrm>
            <a:off x="5562600" y="1581150"/>
            <a:ext cx="2247899" cy="1515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4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rPr>
              <a:t>KILOBYTE</a:t>
            </a:r>
            <a:endParaRPr kumimoji="0" lang="en" sz="20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endParaRPr>
          </a:p>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000" b="1" i="0" u="none" strike="noStrike" kern="0" cap="none" spc="0" normalizeH="0" baseline="0" noProof="0" dirty="0" smtClean="0">
                <a:ln>
                  <a:noFill/>
                </a:ln>
                <a:solidFill>
                  <a:srgbClr val="FF980E"/>
                </a:solidFill>
                <a:effectLst/>
                <a:uLnTx/>
                <a:uFillTx/>
                <a:latin typeface="Roboto Condensed Light"/>
                <a:ea typeface="Roboto Condensed Light"/>
                <a:cs typeface="Roboto Condensed Light"/>
                <a:sym typeface="Roboto Condensed Light"/>
              </a:rPr>
              <a:t>1024 BYTES</a:t>
            </a:r>
            <a:endParaRPr kumimoji="0" lang="en" sz="2000" b="1" i="0" u="none" strike="noStrike" kern="0" cap="none" spc="0" normalizeH="0" baseline="0" noProof="0" dirty="0">
              <a:ln>
                <a:noFill/>
              </a:ln>
              <a:solidFill>
                <a:srgbClr val="FF980E"/>
              </a:solidFill>
              <a:effectLst/>
              <a:uLnTx/>
              <a:uFillTx/>
              <a:latin typeface="Roboto Condensed Light"/>
              <a:ea typeface="Roboto Condensed Light"/>
              <a:cs typeface="Roboto Condensed Light"/>
              <a:sym typeface="Roboto Condensed Light"/>
            </a:endParaRPr>
          </a:p>
        </p:txBody>
      </p:sp>
      <p:sp>
        <p:nvSpPr>
          <p:cNvPr id="20" name="Shape 443"/>
          <p:cNvSpPr txBox="1">
            <a:spLocks/>
          </p:cNvSpPr>
          <p:nvPr/>
        </p:nvSpPr>
        <p:spPr>
          <a:xfrm>
            <a:off x="838200" y="3265950"/>
            <a:ext cx="2247900" cy="1515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lang="en" sz="2400" b="1" dirty="0" smtClean="0">
                <a:solidFill>
                  <a:srgbClr val="263248"/>
                </a:solidFill>
                <a:latin typeface="Roboto Condensed Light"/>
                <a:ea typeface="Roboto Condensed Light"/>
                <a:cs typeface="Roboto Condensed Light"/>
                <a:sym typeface="Roboto Condensed Light"/>
              </a:rPr>
              <a:t>MEGABYTE</a:t>
            </a:r>
            <a:endParaRPr kumimoji="0" lang="en" sz="20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endParaRPr>
          </a:p>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000" b="1" i="0" u="none" strike="noStrike" kern="0" cap="none" spc="0" normalizeH="0" baseline="0" noProof="0" dirty="0" smtClean="0">
                <a:ln>
                  <a:noFill/>
                </a:ln>
                <a:solidFill>
                  <a:srgbClr val="FF980E"/>
                </a:solidFill>
                <a:effectLst/>
                <a:uLnTx/>
                <a:uFillTx/>
                <a:latin typeface="Roboto Condensed Light"/>
                <a:ea typeface="Roboto Condensed Light"/>
                <a:cs typeface="Roboto Condensed Light"/>
                <a:sym typeface="Roboto Condensed Light"/>
              </a:rPr>
              <a:t>1024 KILOBYTES</a:t>
            </a:r>
            <a:endParaRPr kumimoji="0" lang="en" sz="2000" b="1" i="0" u="none" strike="noStrike" kern="0" cap="none" spc="0" normalizeH="0" baseline="0" noProof="0" dirty="0">
              <a:ln>
                <a:noFill/>
              </a:ln>
              <a:solidFill>
                <a:srgbClr val="FF980E"/>
              </a:solidFill>
              <a:effectLst/>
              <a:uLnTx/>
              <a:uFillTx/>
              <a:latin typeface="Roboto Condensed Light"/>
              <a:ea typeface="Roboto Condensed Light"/>
              <a:cs typeface="Roboto Condensed Light"/>
              <a:sym typeface="Roboto Condensed Light"/>
            </a:endParaRPr>
          </a:p>
        </p:txBody>
      </p:sp>
      <p:sp>
        <p:nvSpPr>
          <p:cNvPr id="21" name="Shape 444"/>
          <p:cNvSpPr txBox="1">
            <a:spLocks/>
          </p:cNvSpPr>
          <p:nvPr/>
        </p:nvSpPr>
        <p:spPr>
          <a:xfrm>
            <a:off x="3201387" y="3265950"/>
            <a:ext cx="2247899" cy="1515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4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rPr>
              <a:t>GIGABYTE</a:t>
            </a:r>
            <a:endParaRPr kumimoji="0" lang="en" sz="20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endParaRPr>
          </a:p>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000" b="1" i="0" u="none" strike="noStrike" kern="0" cap="none" spc="0" normalizeH="0" baseline="0" noProof="0" dirty="0" smtClean="0">
                <a:ln>
                  <a:noFill/>
                </a:ln>
                <a:solidFill>
                  <a:srgbClr val="FF980E"/>
                </a:solidFill>
                <a:effectLst/>
                <a:uLnTx/>
                <a:uFillTx/>
                <a:latin typeface="Roboto Condensed Light"/>
                <a:ea typeface="Roboto Condensed Light"/>
                <a:cs typeface="Roboto Condensed Light"/>
                <a:sym typeface="Roboto Condensed Light"/>
              </a:rPr>
              <a:t>1024 MEGABYTES</a:t>
            </a:r>
            <a:endParaRPr kumimoji="0" lang="en" sz="2000" b="1" i="0" u="none" strike="noStrike" kern="0" cap="none" spc="0" normalizeH="0" baseline="0" noProof="0" dirty="0">
              <a:ln>
                <a:noFill/>
              </a:ln>
              <a:solidFill>
                <a:srgbClr val="FF980E"/>
              </a:solidFill>
              <a:effectLst/>
              <a:uLnTx/>
              <a:uFillTx/>
              <a:latin typeface="Roboto Condensed Light"/>
              <a:ea typeface="Roboto Condensed Light"/>
              <a:cs typeface="Roboto Condensed Light"/>
              <a:sym typeface="Roboto Condensed Light"/>
            </a:endParaRPr>
          </a:p>
        </p:txBody>
      </p:sp>
      <p:sp>
        <p:nvSpPr>
          <p:cNvPr id="22" name="Shape 444"/>
          <p:cNvSpPr txBox="1">
            <a:spLocks/>
          </p:cNvSpPr>
          <p:nvPr/>
        </p:nvSpPr>
        <p:spPr>
          <a:xfrm>
            <a:off x="5530350" y="3225825"/>
            <a:ext cx="2247899" cy="1515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4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rPr>
              <a:t>TERABYTE</a:t>
            </a:r>
            <a:endParaRPr kumimoji="0" lang="en" sz="2000" b="1" i="0" u="none" strike="noStrike" kern="0" cap="none" spc="0" normalizeH="0" baseline="0" noProof="0" dirty="0" smtClean="0">
              <a:ln>
                <a:noFill/>
              </a:ln>
              <a:solidFill>
                <a:srgbClr val="263248"/>
              </a:solidFill>
              <a:effectLst/>
              <a:uLnTx/>
              <a:uFillTx/>
              <a:latin typeface="Roboto Condensed Light"/>
              <a:ea typeface="Roboto Condensed Light"/>
              <a:cs typeface="Roboto Condensed Light"/>
              <a:sym typeface="Roboto Condensed Light"/>
            </a:endParaRPr>
          </a:p>
          <a:p>
            <a:pPr marL="0" marR="0" lvl="0" indent="0" algn="l" defTabSz="914400" rtl="0" eaLnBrk="1" fontAlgn="auto" latinLnBrk="0" hangingPunct="1">
              <a:lnSpc>
                <a:spcPct val="100000"/>
              </a:lnSpc>
              <a:spcBef>
                <a:spcPts val="0"/>
              </a:spcBef>
              <a:spcAft>
                <a:spcPts val="1000"/>
              </a:spcAft>
              <a:buClr>
                <a:srgbClr val="C7D3E6"/>
              </a:buClr>
              <a:buSzPct val="100000"/>
              <a:buFont typeface="Roboto Condensed Light"/>
              <a:buNone/>
              <a:tabLst/>
              <a:defRPr/>
            </a:pPr>
            <a:r>
              <a:rPr kumimoji="0" lang="en" sz="2000" b="1" i="0" u="none" strike="noStrike" kern="0" cap="none" spc="0" normalizeH="0" baseline="0" noProof="0" dirty="0" smtClean="0">
                <a:ln>
                  <a:noFill/>
                </a:ln>
                <a:solidFill>
                  <a:srgbClr val="FF980E"/>
                </a:solidFill>
                <a:effectLst/>
                <a:uLnTx/>
                <a:uFillTx/>
                <a:latin typeface="Roboto Condensed Light"/>
                <a:ea typeface="Roboto Condensed Light"/>
                <a:cs typeface="Roboto Condensed Light"/>
                <a:sym typeface="Roboto Condensed Light"/>
              </a:rPr>
              <a:t>1024 GIGABYTES</a:t>
            </a:r>
            <a:endParaRPr kumimoji="0" lang="en" sz="2000" b="1" i="0" u="none" strike="noStrike" kern="0" cap="none" spc="0" normalizeH="0" baseline="0" noProof="0" dirty="0">
              <a:ln>
                <a:noFill/>
              </a:ln>
              <a:solidFill>
                <a:srgbClr val="FF980E"/>
              </a:solidFill>
              <a:effectLst/>
              <a:uLnTx/>
              <a:uFillTx/>
              <a:latin typeface="Roboto Condensed Light"/>
              <a:ea typeface="Roboto Condensed Light"/>
              <a:cs typeface="Roboto Condensed Light"/>
              <a:sym typeface="Roboto Condensed Light"/>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0" fill="hold" grpId="0"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ppt_x"/>
                                          </p:val>
                                        </p:tav>
                                      </p:tavLst>
                                    </p:anim>
                                    <p:anim calcmode="lin" valueType="num">
                                      <p:cBhvr additive="base">
                                        <p:cTn id="18" dur="500"/>
                                        <p:tgtEl>
                                          <p:spTgt spid="11"/>
                                        </p:tgtEl>
                                        <p:attrNameLst>
                                          <p:attrName>ppt_y</p:attrName>
                                        </p:attrNameLst>
                                      </p:cBhvr>
                                      <p:tavLst>
                                        <p:tav tm="0">
                                          <p:val>
                                            <p:strVal val="ppt_y"/>
                                          </p:val>
                                        </p:tav>
                                        <p:tav tm="100000">
                                          <p:val>
                                            <p:strVal val="1+ppt_h/2"/>
                                          </p:val>
                                        </p:tav>
                                      </p:tavLst>
                                    </p:anim>
                                    <p:set>
                                      <p:cBhvr>
                                        <p:cTn id="19" dur="1" fill="hold">
                                          <p:stCondLst>
                                            <p:cond delay="499"/>
                                          </p:stCondLst>
                                        </p:cTn>
                                        <p:tgtEl>
                                          <p:spTgt spid="1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fade">
                                      <p:cBhvr>
                                        <p:cTn id="24" dur="2000"/>
                                        <p:tgtEl>
                                          <p:spTgt spid="1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fade">
                                      <p:cBhvr>
                                        <p:cTn id="29" dur="2000"/>
                                        <p:tgtEl>
                                          <p:spTgt spid="13">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20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Effect transition="in" filter="fade">
                                      <p:cBhvr>
                                        <p:cTn id="37" dur="2000"/>
                                        <p:tgtEl>
                                          <p:spTgt spid="1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0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0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3" grpId="0" build="p"/>
      <p:bldP spid="14" grpId="0" build="p"/>
      <p:bldP spid="19" grpId="0"/>
      <p:bldP spid="20"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HOW BIG IS BIG DATA ?</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16</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2</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9" name="Picture 8" descr="maxresdefault.jpg"/>
          <p:cNvPicPr>
            <a:picLocks noChangeAspect="1"/>
          </p:cNvPicPr>
          <p:nvPr/>
        </p:nvPicPr>
        <p:blipFill>
          <a:blip r:embed="rId3"/>
          <a:srcRect r="2410" b="6426"/>
          <a:stretch>
            <a:fillRect/>
          </a:stretch>
        </p:blipFill>
        <p:spPr>
          <a:xfrm>
            <a:off x="0" y="1428750"/>
            <a:ext cx="6172200" cy="3328988"/>
          </a:xfrm>
          <a:prstGeom prst="rect">
            <a:avLst/>
          </a:prstGeom>
        </p:spPr>
      </p:pic>
      <p:sp>
        <p:nvSpPr>
          <p:cNvPr id="236" name="Shape 236"/>
          <p:cNvSpPr txBox="1">
            <a:spLocks noGrp="1"/>
          </p:cNvSpPr>
          <p:nvPr>
            <p:ph type="title"/>
          </p:nvPr>
        </p:nvSpPr>
        <p:spPr>
          <a:xfrm>
            <a:off x="814275" y="392575"/>
            <a:ext cx="5492400" cy="766200"/>
          </a:xfrm>
          <a:prstGeom prst="rect">
            <a:avLst/>
          </a:prstGeom>
        </p:spPr>
        <p:txBody>
          <a:bodyPr lIns="91425" tIns="91425" rIns="91425" bIns="91425" anchor="ctr" anchorCtr="0">
            <a:noAutofit/>
          </a:bodyPr>
          <a:lstStyle/>
          <a:p>
            <a:pPr lvl="0">
              <a:spcBef>
                <a:spcPts val="0"/>
              </a:spcBef>
              <a:buNone/>
            </a:pPr>
            <a:r>
              <a:rPr lang="en" dirty="0" smtClean="0"/>
              <a:t>HOW BIG ?</a:t>
            </a:r>
            <a:endParaRPr lang="en" dirty="0"/>
          </a:p>
        </p:txBody>
      </p:sp>
      <p:sp>
        <p:nvSpPr>
          <p:cNvPr id="238" name="Shape 238"/>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17</a:t>
            </a:fld>
            <a:endParaRPr lang="en"/>
          </a:p>
        </p:txBody>
      </p:sp>
      <p:sp>
        <p:nvSpPr>
          <p:cNvPr id="16" name="TextBox 15"/>
          <p:cNvSpPr txBox="1"/>
          <p:nvPr/>
        </p:nvSpPr>
        <p:spPr>
          <a:xfrm rot="21351088">
            <a:off x="392992" y="3566563"/>
            <a:ext cx="1893444" cy="430887"/>
          </a:xfrm>
          <a:prstGeom prst="rect">
            <a:avLst/>
          </a:prstGeom>
          <a:solidFill>
            <a:srgbClr val="AADEEB"/>
          </a:solidFill>
        </p:spPr>
        <p:txBody>
          <a:bodyPr wrap="square" rtlCol="0">
            <a:spAutoFit/>
          </a:bodyPr>
          <a:lstStyle/>
          <a:p>
            <a:pPr algn="ctr"/>
            <a:r>
              <a:rPr lang="en-US" sz="2200" b="1" dirty="0" smtClean="0">
                <a:solidFill>
                  <a:srgbClr val="F1592D"/>
                </a:solidFill>
              </a:rPr>
              <a:t>HOW BIG IS</a:t>
            </a:r>
            <a:endParaRPr lang="en-US" sz="2200" b="1" dirty="0">
              <a:solidFill>
                <a:srgbClr val="F1592D"/>
              </a:solidFill>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lIns="91425" tIns="91425" rIns="91425" bIns="91425" anchor="ctr" anchorCtr="0">
            <a:noAutofit/>
          </a:bodyPr>
          <a:lstStyle/>
          <a:p>
            <a:pPr lvl="0">
              <a:spcBef>
                <a:spcPts val="0"/>
              </a:spcBef>
              <a:buNone/>
            </a:pPr>
            <a:r>
              <a:rPr lang="en" dirty="0" smtClean="0"/>
              <a:t>HOW BIG ?</a:t>
            </a:r>
            <a:endParaRPr lang="en" dirty="0"/>
          </a:p>
        </p:txBody>
      </p:sp>
      <p:sp>
        <p:nvSpPr>
          <p:cNvPr id="238" name="Shape 238"/>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18</a:t>
            </a:fld>
            <a:endParaRPr lang="en"/>
          </a:p>
        </p:txBody>
      </p:sp>
      <p:pic>
        <p:nvPicPr>
          <p:cNvPr id="11" name="Picture 10" descr="internetminute2016.png"/>
          <p:cNvPicPr>
            <a:picLocks noChangeAspect="1"/>
          </p:cNvPicPr>
          <p:nvPr/>
        </p:nvPicPr>
        <p:blipFill>
          <a:blip r:embed="rId3"/>
          <a:srcRect t="11852"/>
          <a:stretch>
            <a:fillRect/>
          </a:stretch>
        </p:blipFill>
        <p:spPr>
          <a:xfrm>
            <a:off x="228600" y="1352550"/>
            <a:ext cx="3652820" cy="3657600"/>
          </a:xfrm>
          <a:prstGeom prst="rect">
            <a:avLst/>
          </a:prstGeom>
        </p:spPr>
      </p:pic>
      <p:sp>
        <p:nvSpPr>
          <p:cNvPr id="12" name="Shape 248"/>
          <p:cNvSpPr txBox="1">
            <a:spLocks/>
          </p:cNvSpPr>
          <p:nvPr/>
        </p:nvSpPr>
        <p:spPr>
          <a:xfrm>
            <a:off x="3347700" y="2647950"/>
            <a:ext cx="5567700" cy="1159800"/>
          </a:xfrm>
          <a:prstGeom prst="rect">
            <a:avLst/>
          </a:prstGeom>
          <a:noFill/>
          <a:ln>
            <a:noFill/>
          </a:ln>
        </p:spPr>
        <p:txBody>
          <a:bodyPr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28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THIS IS WHAT HAPPENS</a:t>
            </a:r>
          </a:p>
          <a:p>
            <a:pPr marL="0" marR="0" lvl="0" indent="0" algn="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lang="en" sz="2800" b="1" dirty="0" smtClean="0">
                <a:solidFill>
                  <a:srgbClr val="FF9800"/>
                </a:solidFill>
                <a:latin typeface="Roboto Condensed"/>
                <a:ea typeface="Roboto Condensed"/>
                <a:cs typeface="Roboto Condensed"/>
                <a:sym typeface="Roboto Condensed"/>
              </a:rPr>
              <a:t>IN AN </a:t>
            </a:r>
            <a:r>
              <a:rPr lang="en" sz="4000" b="1" dirty="0" smtClean="0">
                <a:solidFill>
                  <a:srgbClr val="FF9800"/>
                </a:solidFill>
                <a:latin typeface="Roboto Condensed"/>
                <a:ea typeface="Roboto Condensed"/>
                <a:cs typeface="Roboto Condensed"/>
                <a:sym typeface="Roboto Condensed"/>
              </a:rPr>
              <a:t>INTERNET MINUTE</a:t>
            </a:r>
            <a:endParaRPr kumimoji="0" lang="en" sz="28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
        <p:nvSpPr>
          <p:cNvPr id="13" name="Shape 248"/>
          <p:cNvSpPr txBox="1">
            <a:spLocks/>
          </p:cNvSpPr>
          <p:nvPr/>
        </p:nvSpPr>
        <p:spPr>
          <a:xfrm>
            <a:off x="1828800" y="2266950"/>
            <a:ext cx="5567700" cy="1159800"/>
          </a:xfrm>
          <a:prstGeom prst="rect">
            <a:avLst/>
          </a:prstGeom>
          <a:noFill/>
          <a:ln>
            <a:noFill/>
          </a:ln>
        </p:spPr>
        <p:txBody>
          <a:bodyPr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RELATE THIS WITH DATA</a:t>
            </a:r>
            <a:endParaRPr kumimoji="0" lang="en" sz="36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pic>
        <p:nvPicPr>
          <p:cNvPr id="14" name="Picture 13" descr="cup.jpg"/>
          <p:cNvPicPr>
            <a:picLocks noChangeAspect="1"/>
          </p:cNvPicPr>
          <p:nvPr/>
        </p:nvPicPr>
        <p:blipFill>
          <a:blip r:embed="rId4"/>
          <a:stretch>
            <a:fillRect/>
          </a:stretch>
        </p:blipFill>
        <p:spPr>
          <a:xfrm>
            <a:off x="2970508" y="2266950"/>
            <a:ext cx="3317376" cy="2209800"/>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Shape 248"/>
          <p:cNvSpPr txBox="1">
            <a:spLocks/>
          </p:cNvSpPr>
          <p:nvPr/>
        </p:nvSpPr>
        <p:spPr>
          <a:xfrm>
            <a:off x="2280900" y="2554950"/>
            <a:ext cx="5567700" cy="1159800"/>
          </a:xfrm>
          <a:prstGeom prst="rect">
            <a:avLst/>
          </a:prstGeom>
          <a:noFill/>
          <a:ln>
            <a:noFill/>
          </a:ln>
        </p:spPr>
        <p:txBody>
          <a:bodyPr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40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1 CUP OF</a:t>
            </a:r>
            <a:r>
              <a:rPr kumimoji="0" lang="en" sz="4000" b="1" i="0" u="none" strike="noStrike" kern="0" cap="none" spc="0" normalizeH="0" noProof="0" dirty="0" smtClean="0">
                <a:ln>
                  <a:noFill/>
                </a:ln>
                <a:solidFill>
                  <a:srgbClr val="FF9800"/>
                </a:solidFill>
                <a:effectLst/>
                <a:uLnTx/>
                <a:uFillTx/>
                <a:latin typeface="Roboto Condensed"/>
                <a:ea typeface="Roboto Condensed"/>
                <a:cs typeface="Roboto Condensed"/>
                <a:sym typeface="Roboto Condensed"/>
              </a:rPr>
              <a:t> RICE</a:t>
            </a:r>
          </a:p>
          <a:p>
            <a:pPr marL="0" marR="0" lvl="0" indent="0" algn="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noProof="0" dirty="0" smtClean="0">
                <a:ln>
                  <a:noFill/>
                </a:ln>
                <a:solidFill>
                  <a:srgbClr val="FF9800"/>
                </a:solidFill>
                <a:effectLst/>
                <a:uLnTx/>
                <a:uFillTx/>
                <a:latin typeface="Roboto Condensed"/>
                <a:ea typeface="Roboto Condensed"/>
                <a:cs typeface="Roboto Condensed"/>
                <a:sym typeface="Roboto Condensed"/>
              </a:rPr>
              <a:t>~1 KILOBYTE</a:t>
            </a:r>
            <a:endParaRPr kumimoji="0" lang="en" sz="36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0" fill="hold" nodeType="clickEffect">
                                  <p:stCondLst>
                                    <p:cond delay="0"/>
                                  </p:stCondLst>
                                  <p:childTnLst>
                                    <p:anim calcmode="lin" valueType="num">
                                      <p:cBhvr>
                                        <p:cTn id="16" dur="500"/>
                                        <p:tgtEl>
                                          <p:spTgt spid="11"/>
                                        </p:tgtEl>
                                        <p:attrNameLst>
                                          <p:attrName>ppt_w</p:attrName>
                                        </p:attrNameLst>
                                      </p:cBhvr>
                                      <p:tavLst>
                                        <p:tav tm="0">
                                          <p:val>
                                            <p:strVal val="ppt_w"/>
                                          </p:val>
                                        </p:tav>
                                        <p:tav tm="100000">
                                          <p:val>
                                            <p:fltVal val="0"/>
                                          </p:val>
                                        </p:tav>
                                      </p:tavLst>
                                    </p:anim>
                                    <p:anim calcmode="lin" valueType="num">
                                      <p:cBhvr>
                                        <p:cTn id="17" dur="500"/>
                                        <p:tgtEl>
                                          <p:spTgt spid="11"/>
                                        </p:tgtEl>
                                        <p:attrNameLst>
                                          <p:attrName>ppt_h</p:attrName>
                                        </p:attrNameLst>
                                      </p:cBhvr>
                                      <p:tavLst>
                                        <p:tav tm="0">
                                          <p:val>
                                            <p:strVal val="ppt_h"/>
                                          </p:val>
                                        </p:tav>
                                        <p:tav tm="100000">
                                          <p:val>
                                            <p:fltVal val="0"/>
                                          </p:val>
                                        </p:tav>
                                      </p:tavLst>
                                    </p:anim>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53" presetClass="exit" presetSubtype="0" fill="hold" grpId="1" nodeType="withEffect">
                                  <p:stCondLst>
                                    <p:cond delay="0"/>
                                  </p:stCondLst>
                                  <p:childTnLst>
                                    <p:anim calcmode="lin" valueType="num">
                                      <p:cBhvr>
                                        <p:cTn id="21" dur="500"/>
                                        <p:tgtEl>
                                          <p:spTgt spid="12"/>
                                        </p:tgtEl>
                                        <p:attrNameLst>
                                          <p:attrName>ppt_w</p:attrName>
                                        </p:attrNameLst>
                                      </p:cBhvr>
                                      <p:tavLst>
                                        <p:tav tm="0">
                                          <p:val>
                                            <p:strVal val="ppt_w"/>
                                          </p:val>
                                        </p:tav>
                                        <p:tav tm="100000">
                                          <p:val>
                                            <p:fltVal val="0"/>
                                          </p:val>
                                        </p:tav>
                                      </p:tavLst>
                                    </p:anim>
                                    <p:anim calcmode="lin" valueType="num">
                                      <p:cBhvr>
                                        <p:cTn id="22" dur="500"/>
                                        <p:tgtEl>
                                          <p:spTgt spid="12"/>
                                        </p:tgtEl>
                                        <p:attrNameLst>
                                          <p:attrName>ppt_h</p:attrName>
                                        </p:attrNameLst>
                                      </p:cBhvr>
                                      <p:tavLst>
                                        <p:tav tm="0">
                                          <p:val>
                                            <p:strVal val="ppt_h"/>
                                          </p:val>
                                        </p:tav>
                                        <p:tav tm="100000">
                                          <p:val>
                                            <p:fltVal val="0"/>
                                          </p:val>
                                        </p:tav>
                                      </p:tavLst>
                                    </p:anim>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64" presetClass="path" presetSubtype="0" accel="50000" decel="50000" fill="hold" grpId="1" nodeType="afterEffect">
                                  <p:stCondLst>
                                    <p:cond delay="0"/>
                                  </p:stCondLst>
                                  <p:childTnLst>
                                    <p:animMotion origin="layout" path="M -2.77778E-7 4.08459E-6 L 0.00399 -0.20161 " pathEditMode="relative" rAng="0" ptsTypes="AA">
                                      <p:cBhvr>
                                        <p:cTn id="31" dur="1000" fill="hold"/>
                                        <p:tgtEl>
                                          <p:spTgt spid="13"/>
                                        </p:tgtEl>
                                        <p:attrNameLst>
                                          <p:attrName>ppt_x</p:attrName>
                                          <p:attrName>ppt_y</p:attrName>
                                        </p:attrNameLst>
                                      </p:cBhvr>
                                      <p:rCtr x="2" y="-101"/>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2500"/>
                            </p:stCondLst>
                            <p:childTnLst>
                              <p:par>
                                <p:cTn id="37" presetID="35" presetClass="path" presetSubtype="0" accel="50000" decel="50000" fill="hold" nodeType="afterEffect">
                                  <p:stCondLst>
                                    <p:cond delay="0"/>
                                  </p:stCondLst>
                                  <p:childTnLst>
                                    <p:animMotion origin="layout" path="M 0 0  L -0.25 0  E" pathEditMode="relative" ptsTypes="">
                                      <p:cBhvr>
                                        <p:cTn id="38" dur="2000" fill="hold"/>
                                        <p:tgtEl>
                                          <p:spTgt spid="14"/>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BASIC CHARACTERISTICS</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19</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3</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3200" dirty="0" smtClean="0"/>
              <a:t>OUTLINE</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a:t>
            </a:fld>
            <a:endParaRPr lang="en"/>
          </a:p>
        </p:txBody>
      </p:sp>
      <p:sp>
        <p:nvSpPr>
          <p:cNvPr id="14" name="TextBox 13"/>
          <p:cNvSpPr txBox="1"/>
          <p:nvPr/>
        </p:nvSpPr>
        <p:spPr>
          <a:xfrm>
            <a:off x="762000" y="1504950"/>
            <a:ext cx="3886200" cy="3416320"/>
          </a:xfrm>
          <a:prstGeom prst="rect">
            <a:avLst/>
          </a:prstGeom>
          <a:noFill/>
        </p:spPr>
        <p:txBody>
          <a:bodyPr wrap="square" rtlCol="0">
            <a:spAutoFit/>
          </a:bodyPr>
          <a:lstStyle/>
          <a:p>
            <a:pPr>
              <a:lnSpc>
                <a:spcPct val="150000"/>
              </a:lnSpc>
              <a:buFont typeface="Wingdings" pitchFamily="2" charset="2"/>
              <a:buChar char="q"/>
            </a:pP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Introduction</a:t>
            </a:r>
          </a:p>
          <a:p>
            <a:pPr>
              <a:lnSpc>
                <a:spcPct val="150000"/>
              </a:lnSpc>
              <a:buFont typeface="Wingdings" pitchFamily="2" charset="2"/>
              <a:buChar char="q"/>
            </a:pP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Bits of </a:t>
            </a: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BIG DATA</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a:t>
            </a: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The</a:t>
            </a: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BIG DATA HYPE</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a:t>
            </a: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Impact of </a:t>
            </a: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BIG DATA</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Future of BIG DATA</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BIG DATA </a:t>
            </a: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and </a:t>
            </a: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DATA SCIENCE</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BIG DATA USE CASES</a:t>
            </a:r>
          </a:p>
          <a:p>
            <a:pPr>
              <a:lnSpc>
                <a:spcPct val="150000"/>
              </a:lnSpc>
              <a:buFont typeface="Wingdings" pitchFamily="2" charset="2"/>
              <a:buChar char="q"/>
            </a:pP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 Tools </a:t>
            </a:r>
            <a:r>
              <a:rPr lang="en" sz="1800"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and </a:t>
            </a:r>
            <a:r>
              <a:rPr lang="en" sz="1800" b="1" dirty="0" smtClean="0">
                <a:solidFill>
                  <a:schemeClr val="tx1">
                    <a:lumMod val="75000"/>
                    <a:lumOff val="25000"/>
                  </a:schemeClr>
                </a:solidFill>
                <a:latin typeface="Footlight MT Light" pitchFamily="18" charset="0"/>
                <a:ea typeface="Droid Serif" pitchFamily="18" charset="0"/>
                <a:cs typeface="Droid Serif" pitchFamily="18" charset="0"/>
                <a:sym typeface="Roboto Condensed"/>
              </a:rPr>
              <a:t>Applications</a:t>
            </a:r>
            <a:endParaRPr lang="en-US" sz="1050" b="1" dirty="0">
              <a:solidFill>
                <a:schemeClr val="tx1">
                  <a:lumMod val="75000"/>
                  <a:lumOff val="25000"/>
                </a:schemeClr>
              </a:solidFill>
              <a:latin typeface="Footlight MT Light" pitchFamily="18" charset="0"/>
              <a:ea typeface="Droid Serif" pitchFamily="18" charset="0"/>
              <a:cs typeface="Droid Serif" pitchFamily="18" charset="0"/>
            </a:endParaRPr>
          </a:p>
        </p:txBody>
      </p:sp>
    </p:spTree>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1. VOLUME</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20</a:t>
            </a:fld>
            <a:endParaRPr lang="en"/>
          </a:p>
        </p:txBody>
      </p:sp>
      <p:pic>
        <p:nvPicPr>
          <p:cNvPr id="10" name="Picture 9" descr="1 ZXcqepYO3-keuBzOvV1I1A.jpeg"/>
          <p:cNvPicPr>
            <a:picLocks noChangeAspect="1"/>
          </p:cNvPicPr>
          <p:nvPr/>
        </p:nvPicPr>
        <p:blipFill>
          <a:blip r:embed="rId2"/>
          <a:stretch>
            <a:fillRect/>
          </a:stretch>
        </p:blipFill>
        <p:spPr>
          <a:xfrm>
            <a:off x="381000" y="1428750"/>
            <a:ext cx="7215240" cy="312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21</a:t>
            </a:fld>
            <a:endParaRPr lang="en"/>
          </a:p>
        </p:txBody>
      </p:sp>
      <p:pic>
        <p:nvPicPr>
          <p:cNvPr id="5" name="Picture 2" descr="lhc26.jpg"/>
          <p:cNvPicPr>
            <a:picLocks noChangeAspect="1"/>
          </p:cNvPicPr>
          <p:nvPr/>
        </p:nvPicPr>
        <p:blipFill>
          <a:blip r:embed="rId2" cstate="print"/>
          <a:srcRect/>
          <a:stretch>
            <a:fillRect/>
          </a:stretch>
        </p:blipFill>
        <p:spPr bwMode="auto">
          <a:xfrm>
            <a:off x="2835103" y="403860"/>
            <a:ext cx="6004097" cy="384429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hape 248"/>
          <p:cNvSpPr txBox="1">
            <a:spLocks/>
          </p:cNvSpPr>
          <p:nvPr/>
        </p:nvSpPr>
        <p:spPr>
          <a:xfrm>
            <a:off x="76200" y="1123950"/>
            <a:ext cx="2667000" cy="2438400"/>
          </a:xfrm>
          <a:prstGeom prst="rect">
            <a:avLst/>
          </a:prstGeom>
          <a:noFill/>
          <a:ln>
            <a:noFill/>
          </a:ln>
        </p:spPr>
        <p:txBody>
          <a:bodyPr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lang="en" sz="4000" b="1" dirty="0" smtClean="0">
                <a:solidFill>
                  <a:srgbClr val="FF9800"/>
                </a:solidFill>
                <a:latin typeface="Roboto Condensed"/>
                <a:ea typeface="Roboto Condensed"/>
                <a:cs typeface="Roboto Condensed"/>
                <a:sym typeface="Roboto Condensed"/>
              </a:rPr>
              <a:t>LARGE HADRON COLLIDER</a:t>
            </a:r>
            <a:endParaRPr kumimoji="0" lang="en" sz="36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
        <p:nvSpPr>
          <p:cNvPr id="7" name="Rectangle 6"/>
          <p:cNvSpPr/>
          <p:nvPr/>
        </p:nvSpPr>
        <p:spPr>
          <a:xfrm>
            <a:off x="381000" y="4702373"/>
            <a:ext cx="6400800" cy="307777"/>
          </a:xfrm>
          <a:prstGeom prst="rect">
            <a:avLst/>
          </a:prstGeom>
        </p:spPr>
        <p:txBody>
          <a:bodyPr wrap="square">
            <a:spAutoFit/>
          </a:bodyPr>
          <a:lstStyle/>
          <a:p>
            <a:pPr algn="ctr">
              <a:defRPr/>
            </a:pPr>
            <a:r>
              <a:rPr lang="en-US" b="1" dirty="0">
                <a:solidFill>
                  <a:srgbClr val="FF980E"/>
                </a:solidFill>
              </a:rPr>
              <a:t>CERN’s Large </a:t>
            </a:r>
            <a:r>
              <a:rPr lang="en-US" b="1" dirty="0" smtClean="0">
                <a:solidFill>
                  <a:srgbClr val="FF980E"/>
                </a:solidFill>
              </a:rPr>
              <a:t>Hadron </a:t>
            </a:r>
            <a:r>
              <a:rPr lang="en-US" b="1" dirty="0">
                <a:solidFill>
                  <a:srgbClr val="FF980E"/>
                </a:solidFill>
              </a:rPr>
              <a:t>Collider (LHC) generates 15 PB a year </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000" fill="hold"/>
                                        <p:tgtEl>
                                          <p:spTgt spid="7"/>
                                        </p:tgtEl>
                                        <p:attrNameLst>
                                          <p:attrName>ppt_x</p:attrName>
                                        </p:attrNameLst>
                                      </p:cBhvr>
                                      <p:tavLst>
                                        <p:tav tm="0">
                                          <p:val>
                                            <p:strVal val="#ppt_x"/>
                                          </p:val>
                                        </p:tav>
                                        <p:tav tm="100000">
                                          <p:val>
                                            <p:strVal val="#ppt_x"/>
                                          </p:val>
                                        </p:tav>
                                      </p:tavLst>
                                    </p:anim>
                                    <p:anim calcmode="lin" valueType="num">
                                      <p:cBhvr additive="base">
                                        <p:cTn id="13"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2. VELOCITY</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22</a:t>
            </a:fld>
            <a:endParaRPr lang="en"/>
          </a:p>
        </p:txBody>
      </p:sp>
      <p:pic>
        <p:nvPicPr>
          <p:cNvPr id="5" name="Picture 4" descr="1 v7w6N80d4LmRaf-8AxNOyQ.jpeg"/>
          <p:cNvPicPr>
            <a:picLocks noChangeAspect="1"/>
          </p:cNvPicPr>
          <p:nvPr/>
        </p:nvPicPr>
        <p:blipFill>
          <a:blip r:embed="rId2"/>
          <a:stretch>
            <a:fillRect/>
          </a:stretch>
        </p:blipFill>
        <p:spPr>
          <a:xfrm>
            <a:off x="287555" y="1443990"/>
            <a:ext cx="7180045" cy="31089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23</a:t>
            </a:fld>
            <a:endParaRPr lang="en"/>
          </a:p>
        </p:txBody>
      </p:sp>
      <p:pic>
        <p:nvPicPr>
          <p:cNvPr id="8" name="Picture 7" descr="4-Vs-of-big-data.jpg"/>
          <p:cNvPicPr>
            <a:picLocks noChangeAspect="1"/>
          </p:cNvPicPr>
          <p:nvPr/>
        </p:nvPicPr>
        <p:blipFill>
          <a:blip r:embed="rId2"/>
          <a:srcRect l="500" t="49478" r="61511" b="6584"/>
          <a:stretch>
            <a:fillRect/>
          </a:stretch>
        </p:blipFill>
        <p:spPr>
          <a:xfrm>
            <a:off x="1600200" y="514350"/>
            <a:ext cx="5791200" cy="411480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3. VARIETY</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24</a:t>
            </a:fld>
            <a:endParaRPr lang="en"/>
          </a:p>
        </p:txBody>
      </p:sp>
      <p:pic>
        <p:nvPicPr>
          <p:cNvPr id="6" name="Picture 5" descr="1 I6viCqh13pN9Mln0vL02lg.jpeg"/>
          <p:cNvPicPr>
            <a:picLocks noChangeAspect="1"/>
          </p:cNvPicPr>
          <p:nvPr/>
        </p:nvPicPr>
        <p:blipFill>
          <a:blip r:embed="rId2"/>
          <a:srcRect r="6553"/>
          <a:stretch>
            <a:fillRect/>
          </a:stretch>
        </p:blipFill>
        <p:spPr>
          <a:xfrm>
            <a:off x="318477" y="1428750"/>
            <a:ext cx="6906847" cy="3200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25</a:t>
            </a:fld>
            <a:endParaRPr lang="en"/>
          </a:p>
        </p:txBody>
      </p:sp>
      <p:pic>
        <p:nvPicPr>
          <p:cNvPr id="8" name="Picture 7" descr="4-Vs-of-big-data.jpg"/>
          <p:cNvPicPr>
            <a:picLocks noChangeAspect="1"/>
          </p:cNvPicPr>
          <p:nvPr/>
        </p:nvPicPr>
        <p:blipFill>
          <a:blip r:embed="rId2"/>
          <a:srcRect l="60527" t="738" b="51825"/>
          <a:stretch>
            <a:fillRect/>
          </a:stretch>
        </p:blipFill>
        <p:spPr>
          <a:xfrm>
            <a:off x="1828800" y="497981"/>
            <a:ext cx="5595731" cy="4131169"/>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200" dirty="0" smtClean="0"/>
              <a:t>4. VERACITY</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26</a:t>
            </a:fld>
            <a:endParaRPr lang="en"/>
          </a:p>
        </p:txBody>
      </p:sp>
      <p:pic>
        <p:nvPicPr>
          <p:cNvPr id="6" name="Picture 5" descr="1 I6viCqh13pN9Mln0vL02lg.jpeg"/>
          <p:cNvPicPr>
            <a:picLocks noChangeAspect="1"/>
          </p:cNvPicPr>
          <p:nvPr/>
        </p:nvPicPr>
        <p:blipFill>
          <a:blip r:embed="rId2"/>
          <a:stretch>
            <a:fillRect/>
          </a:stretch>
        </p:blipFill>
        <p:spPr>
          <a:xfrm>
            <a:off x="318477" y="1533618"/>
            <a:ext cx="6906847" cy="299066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27</a:t>
            </a:fld>
            <a:endParaRPr lang="en"/>
          </a:p>
        </p:txBody>
      </p:sp>
      <p:pic>
        <p:nvPicPr>
          <p:cNvPr id="8" name="Picture 7" descr="4-Vs-of-big-data.jpg"/>
          <p:cNvPicPr>
            <a:picLocks noChangeAspect="1"/>
          </p:cNvPicPr>
          <p:nvPr/>
        </p:nvPicPr>
        <p:blipFill>
          <a:blip r:embed="rId2"/>
          <a:srcRect l="59917" t="49544" b="4139"/>
          <a:stretch>
            <a:fillRect/>
          </a:stretch>
        </p:blipFill>
        <p:spPr>
          <a:xfrm>
            <a:off x="1904999" y="590550"/>
            <a:ext cx="5667690" cy="402336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85800" y="2707350"/>
            <a:ext cx="5567700" cy="1159800"/>
          </a:xfrm>
          <a:prstGeom prst="rect">
            <a:avLst/>
          </a:prstGeom>
        </p:spPr>
        <p:txBody>
          <a:bodyPr lIns="91425" tIns="91425" rIns="91425" bIns="91425" anchor="ctr" anchorCtr="0">
            <a:noAutofit/>
          </a:bodyPr>
          <a:lstStyle/>
          <a:p>
            <a:pPr lvl="0"/>
            <a:r>
              <a:rPr lang="en" sz="5400" dirty="0" smtClean="0">
                <a:solidFill>
                  <a:srgbClr val="FF9800"/>
                </a:solidFill>
              </a:rPr>
              <a:t>BIG DATA</a:t>
            </a:r>
            <a:r>
              <a:rPr lang="en" sz="4000" dirty="0" smtClean="0">
                <a:solidFill>
                  <a:srgbClr val="FF9800"/>
                </a:solidFill>
              </a:rPr>
              <a:t>:</a:t>
            </a:r>
            <a:br>
              <a:rPr lang="en" sz="4000" dirty="0" smtClean="0">
                <a:solidFill>
                  <a:srgbClr val="FF9800"/>
                </a:solidFill>
              </a:rPr>
            </a:br>
            <a:r>
              <a:rPr lang="en" sz="4000" dirty="0" smtClean="0">
                <a:solidFill>
                  <a:srgbClr val="FF9800"/>
                </a:solidFill>
              </a:rPr>
              <a:t>BEYOND THE HYPE</a:t>
            </a:r>
            <a:endParaRPr lang="en" sz="4000" dirty="0">
              <a:solidFill>
                <a:srgbClr val="FF9800"/>
              </a:solidFill>
            </a:endParaRPr>
          </a:p>
        </p:txBody>
      </p:sp>
      <p:grpSp>
        <p:nvGrpSpPr>
          <p:cNvPr id="2" name="Shape 250"/>
          <p:cNvGrpSpPr/>
          <p:nvPr/>
        </p:nvGrpSpPr>
        <p:grpSpPr>
          <a:xfrm>
            <a:off x="6682480" y="378837"/>
            <a:ext cx="1588638" cy="1588654"/>
            <a:chOff x="6643075" y="3664250"/>
            <a:chExt cx="407950" cy="407975"/>
          </a:xfrm>
        </p:grpSpPr>
        <p:sp>
          <p:nvSpPr>
            <p:cNvPr id="251" name="Shape 2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Shape 253"/>
          <p:cNvGrpSpPr/>
          <p:nvPr/>
        </p:nvGrpSpPr>
        <p:grpSpPr>
          <a:xfrm rot="-587363">
            <a:off x="6589250" y="2174497"/>
            <a:ext cx="653126" cy="653133"/>
            <a:chOff x="576250" y="4319400"/>
            <a:chExt cx="442075" cy="442050"/>
          </a:xfrm>
        </p:grpSpPr>
        <p:sp>
          <p:nvSpPr>
            <p:cNvPr id="254" name="Shape 2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58" name="Shape 258"/>
          <p:cNvSpPr/>
          <p:nvPr/>
        </p:nvSpPr>
        <p:spPr>
          <a:xfrm>
            <a:off x="6302723" y="745607"/>
            <a:ext cx="248335" cy="2371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rot="2697322">
            <a:off x="7939079" y="1959478"/>
            <a:ext cx="376960" cy="35993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8237291" y="1754006"/>
            <a:ext cx="150972" cy="14422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rot="1280149">
            <a:off x="6130689" y="1460795"/>
            <a:ext cx="150975" cy="144203"/>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28</a:t>
            </a:fld>
            <a:endParaRPr lang="en"/>
          </a:p>
        </p:txBody>
      </p:sp>
    </p:spTree>
  </p:cSld>
  <p:clrMapOvr>
    <a:masterClrMapping/>
  </p:clrMapOvr>
  <p:transition spd="med">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HOW BIG DATA IS DIFFERENT ?</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29</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1</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del.jpg"/>
          <p:cNvPicPr>
            <a:picLocks noChangeAspect="1"/>
          </p:cNvPicPr>
          <p:nvPr/>
        </p:nvPicPr>
        <p:blipFill>
          <a:blip r:embed="rId2"/>
          <a:stretch>
            <a:fillRect/>
          </a:stretch>
        </p:blipFill>
        <p:spPr>
          <a:xfrm>
            <a:off x="4572000" y="1405890"/>
            <a:ext cx="4103810" cy="2918460"/>
          </a:xfrm>
          <a:prstGeom prst="rect">
            <a:avLst/>
          </a:prstGeom>
        </p:spPr>
      </p:pic>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3</a:t>
            </a:fld>
            <a:endParaRPr lang="en"/>
          </a:p>
        </p:txBody>
      </p:sp>
      <p:pic>
        <p:nvPicPr>
          <p:cNvPr id="4" name="Picture 3" descr="data_man.png"/>
          <p:cNvPicPr>
            <a:picLocks noChangeAspect="1"/>
          </p:cNvPicPr>
          <p:nvPr/>
        </p:nvPicPr>
        <p:blipFill>
          <a:blip r:embed="rId3"/>
          <a:stretch>
            <a:fillRect/>
          </a:stretch>
        </p:blipFill>
        <p:spPr>
          <a:xfrm>
            <a:off x="152400" y="742950"/>
            <a:ext cx="4267200" cy="4267200"/>
          </a:xfrm>
          <a:prstGeom prst="rect">
            <a:avLst/>
          </a:prstGeom>
        </p:spPr>
      </p:pic>
      <p:sp>
        <p:nvSpPr>
          <p:cNvPr id="6" name="Shape 248"/>
          <p:cNvSpPr txBox="1">
            <a:spLocks/>
          </p:cNvSpPr>
          <p:nvPr/>
        </p:nvSpPr>
        <p:spPr>
          <a:xfrm>
            <a:off x="4262100" y="1428750"/>
            <a:ext cx="4729500" cy="2209800"/>
          </a:xfrm>
          <a:prstGeom prst="rect">
            <a:avLst/>
          </a:prstGeom>
          <a:no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US" sz="44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why</a:t>
            </a:r>
            <a:r>
              <a:rPr kumimoji="0" lang="en-US" sz="4400" b="1" i="0" u="none" strike="noStrike" kern="0" cap="none" spc="0" normalizeH="0" noProof="0" dirty="0" smtClean="0">
                <a:ln>
                  <a:noFill/>
                </a:ln>
                <a:solidFill>
                  <a:srgbClr val="FF9800"/>
                </a:solidFill>
                <a:effectLst/>
                <a:uLnTx/>
                <a:uFillTx/>
                <a:latin typeface="Roboto Condensed"/>
                <a:ea typeface="Roboto Condensed"/>
                <a:cs typeface="Roboto Condensed"/>
                <a:sym typeface="Roboto Condensed"/>
              </a:rPr>
              <a:t> do we need </a:t>
            </a:r>
            <a:r>
              <a:rPr kumimoji="0" lang="en" sz="80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DATA ?</a:t>
            </a:r>
            <a:endParaRPr kumimoji="0" lang="en" sz="80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44472  E" pathEditMode="relative" ptsTypes="">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TRADITIONAL </a:t>
            </a:r>
            <a:r>
              <a:rPr lang="en-US" b="0" i="1" dirty="0" smtClean="0"/>
              <a:t>vs. </a:t>
            </a:r>
            <a:r>
              <a:rPr lang="en-US" dirty="0" smtClean="0"/>
              <a:t>BIG DATA</a:t>
            </a:r>
            <a:endParaRPr lang="en-US" b="0" i="1"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30</a:t>
            </a:fld>
            <a:endParaRPr lang="en"/>
          </a:p>
        </p:txBody>
      </p:sp>
      <p:pic>
        <p:nvPicPr>
          <p:cNvPr id="6" name="Picture 5" descr="data_man.png"/>
          <p:cNvPicPr>
            <a:picLocks noChangeAspect="1"/>
          </p:cNvPicPr>
          <p:nvPr/>
        </p:nvPicPr>
        <p:blipFill>
          <a:blip r:embed="rId2"/>
          <a:stretch>
            <a:fillRect/>
          </a:stretch>
        </p:blipFill>
        <p:spPr>
          <a:xfrm>
            <a:off x="685800" y="1428750"/>
            <a:ext cx="3200400" cy="3200400"/>
          </a:xfrm>
          <a:prstGeom prst="rect">
            <a:avLst/>
          </a:prstGeom>
        </p:spPr>
      </p:pic>
      <p:pic>
        <p:nvPicPr>
          <p:cNvPr id="8" name="Picture 7" descr="Vector_Business_Man_Preview_Full.jpg"/>
          <p:cNvPicPr>
            <a:picLocks noChangeAspect="1"/>
          </p:cNvPicPr>
          <p:nvPr/>
        </p:nvPicPr>
        <p:blipFill>
          <a:blip r:embed="rId3"/>
          <a:stretch>
            <a:fillRect/>
          </a:stretch>
        </p:blipFill>
        <p:spPr>
          <a:xfrm flipH="1">
            <a:off x="4419600" y="1428750"/>
            <a:ext cx="3352800" cy="3048000"/>
          </a:xfrm>
          <a:prstGeom prst="rect">
            <a:avLst/>
          </a:prstGeom>
        </p:spPr>
      </p:pic>
      <p:pic>
        <p:nvPicPr>
          <p:cNvPr id="2051" name="Picture 3" descr="C:\Users\Amlan\Downloads\icon_sets\analytics1.png"/>
          <p:cNvPicPr>
            <a:picLocks noChangeAspect="1" noChangeArrowheads="1"/>
          </p:cNvPicPr>
          <p:nvPr/>
        </p:nvPicPr>
        <p:blipFill>
          <a:blip r:embed="rId4"/>
          <a:srcRect/>
          <a:stretch>
            <a:fillRect/>
          </a:stretch>
        </p:blipFill>
        <p:spPr bwMode="auto">
          <a:xfrm>
            <a:off x="914400" y="1733550"/>
            <a:ext cx="2743200" cy="2743200"/>
          </a:xfrm>
          <a:prstGeom prst="rect">
            <a:avLst/>
          </a:prstGeom>
          <a:noFill/>
        </p:spPr>
      </p:pic>
      <p:pic>
        <p:nvPicPr>
          <p:cNvPr id="2052" name="Picture 4" descr="C:\Users\Amlan\Downloads\icon_sets\analysis.png"/>
          <p:cNvPicPr>
            <a:picLocks noChangeAspect="1" noChangeArrowheads="1"/>
          </p:cNvPicPr>
          <p:nvPr/>
        </p:nvPicPr>
        <p:blipFill>
          <a:blip r:embed="rId5"/>
          <a:srcRect/>
          <a:stretch>
            <a:fillRect/>
          </a:stretch>
        </p:blipFill>
        <p:spPr bwMode="auto">
          <a:xfrm>
            <a:off x="5181600" y="1809750"/>
            <a:ext cx="2438400" cy="2438400"/>
          </a:xfrm>
          <a:prstGeom prst="rect">
            <a:avLst/>
          </a:prstGeom>
          <a:noFill/>
        </p:spPr>
      </p:pic>
      <p:pic>
        <p:nvPicPr>
          <p:cNvPr id="2053" name="Picture 5" descr="C:\Users\Amlan\Downloads\icon_sets\analytics.png"/>
          <p:cNvPicPr>
            <a:picLocks noChangeAspect="1" noChangeArrowheads="1"/>
          </p:cNvPicPr>
          <p:nvPr/>
        </p:nvPicPr>
        <p:blipFill>
          <a:blip r:embed="rId6"/>
          <a:srcRect/>
          <a:stretch>
            <a:fillRect/>
          </a:stretch>
        </p:blipFill>
        <p:spPr bwMode="auto">
          <a:xfrm>
            <a:off x="4953000" y="1733550"/>
            <a:ext cx="2438400" cy="2438400"/>
          </a:xfrm>
          <a:prstGeom prst="rect">
            <a:avLst/>
          </a:prstGeom>
          <a:noFill/>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xit" presetSubtype="0" fill="hold" nodeType="clickEffect">
                                  <p:stCondLst>
                                    <p:cond delay="0"/>
                                  </p:stCondLst>
                                  <p:childTnLst>
                                    <p:anim calcmode="lin" valueType="num">
                                      <p:cBhvr>
                                        <p:cTn id="15" dur="500"/>
                                        <p:tgtEl>
                                          <p:spTgt spid="6"/>
                                        </p:tgtEl>
                                        <p:attrNameLst>
                                          <p:attrName>ppt_w</p:attrName>
                                        </p:attrNameLst>
                                      </p:cBhvr>
                                      <p:tavLst>
                                        <p:tav tm="0">
                                          <p:val>
                                            <p:strVal val="ppt_w"/>
                                          </p:val>
                                        </p:tav>
                                        <p:tav tm="100000">
                                          <p:val>
                                            <p:fltVal val="0"/>
                                          </p:val>
                                        </p:tav>
                                      </p:tavLst>
                                    </p:anim>
                                    <p:anim calcmode="lin" valueType="num">
                                      <p:cBhvr>
                                        <p:cTn id="16" dur="500"/>
                                        <p:tgtEl>
                                          <p:spTgt spid="6"/>
                                        </p:tgtEl>
                                        <p:attrNameLst>
                                          <p:attrName>ppt_h</p:attrName>
                                        </p:attrNameLst>
                                      </p:cBhvr>
                                      <p:tavLst>
                                        <p:tav tm="0">
                                          <p:val>
                                            <p:strVal val="ppt_h"/>
                                          </p:val>
                                        </p:tav>
                                        <p:tav tm="100000">
                                          <p:val>
                                            <p:fltVal val="0"/>
                                          </p:val>
                                        </p:tav>
                                      </p:tavLst>
                                    </p:anim>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53" presetClass="exit" presetSubtype="0" fill="hold" nodeType="withEffect">
                                  <p:stCondLst>
                                    <p:cond delay="0"/>
                                  </p:stCondLst>
                                  <p:childTnLst>
                                    <p:anim calcmode="lin" valueType="num">
                                      <p:cBhvr>
                                        <p:cTn id="20" dur="500"/>
                                        <p:tgtEl>
                                          <p:spTgt spid="8"/>
                                        </p:tgtEl>
                                        <p:attrNameLst>
                                          <p:attrName>ppt_w</p:attrName>
                                        </p:attrNameLst>
                                      </p:cBhvr>
                                      <p:tavLst>
                                        <p:tav tm="0">
                                          <p:val>
                                            <p:strVal val="ppt_w"/>
                                          </p:val>
                                        </p:tav>
                                        <p:tav tm="100000">
                                          <p:val>
                                            <p:fltVal val="0"/>
                                          </p:val>
                                        </p:tav>
                                      </p:tavLst>
                                    </p:anim>
                                    <p:anim calcmode="lin" valueType="num">
                                      <p:cBhvr>
                                        <p:cTn id="21" dur="500"/>
                                        <p:tgtEl>
                                          <p:spTgt spid="8"/>
                                        </p:tgtEl>
                                        <p:attrNameLst>
                                          <p:attrName>ppt_h</p:attrName>
                                        </p:attrNameLst>
                                      </p:cBhvr>
                                      <p:tavLst>
                                        <p:tav tm="0">
                                          <p:val>
                                            <p:strVal val="ppt_h"/>
                                          </p:val>
                                        </p:tav>
                                        <p:tav tm="100000">
                                          <p:val>
                                            <p:fltVal val="0"/>
                                          </p:val>
                                        </p:tav>
                                      </p:tavLst>
                                    </p:anim>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2051"/>
                                        </p:tgtEl>
                                        <p:attrNameLst>
                                          <p:attrName>style.visibility</p:attrName>
                                        </p:attrNameLst>
                                      </p:cBhvr>
                                      <p:to>
                                        <p:strVal val="visible"/>
                                      </p:to>
                                    </p:set>
                                    <p:animScale>
                                      <p:cBhvr>
                                        <p:cTn id="28" dur="1000" decel="50000" fill="hold">
                                          <p:stCondLst>
                                            <p:cond delay="0"/>
                                          </p:stCondLst>
                                        </p:cTn>
                                        <p:tgtEl>
                                          <p:spTgt spid="20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051"/>
                                        </p:tgtEl>
                                        <p:attrNameLst>
                                          <p:attrName>ppt_x</p:attrName>
                                          <p:attrName>ppt_y</p:attrName>
                                        </p:attrNameLst>
                                      </p:cBhvr>
                                    </p:animMotion>
                                    <p:animEffect transition="in" filter="fade">
                                      <p:cBhvr>
                                        <p:cTn id="30" dur="1000"/>
                                        <p:tgtEl>
                                          <p:spTgt spid="205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anim calcmode="lin" valueType="num">
                                      <p:cBhvr additive="base">
                                        <p:cTn id="35" dur="500" fill="hold"/>
                                        <p:tgtEl>
                                          <p:spTgt spid="2052"/>
                                        </p:tgtEl>
                                        <p:attrNameLst>
                                          <p:attrName>ppt_x</p:attrName>
                                        </p:attrNameLst>
                                      </p:cBhvr>
                                      <p:tavLst>
                                        <p:tav tm="0">
                                          <p:val>
                                            <p:strVal val="#ppt_x"/>
                                          </p:val>
                                        </p:tav>
                                        <p:tav tm="100000">
                                          <p:val>
                                            <p:strVal val="#ppt_x"/>
                                          </p:val>
                                        </p:tav>
                                      </p:tavLst>
                                    </p:anim>
                                    <p:anim calcmode="lin" valueType="num">
                                      <p:cBhvr additive="base">
                                        <p:cTn id="3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2052"/>
                                        </p:tgtEl>
                                        <p:attrNameLst>
                                          <p:attrName>ppt_w</p:attrName>
                                        </p:attrNameLst>
                                      </p:cBhvr>
                                      <p:tavLst>
                                        <p:tav tm="0">
                                          <p:val>
                                            <p:strVal val="ppt_w"/>
                                          </p:val>
                                        </p:tav>
                                        <p:tav tm="100000">
                                          <p:val>
                                            <p:fltVal val="0"/>
                                          </p:val>
                                        </p:tav>
                                      </p:tavLst>
                                    </p:anim>
                                    <p:anim calcmode="lin" valueType="num">
                                      <p:cBhvr>
                                        <p:cTn id="41" dur="500"/>
                                        <p:tgtEl>
                                          <p:spTgt spid="2052"/>
                                        </p:tgtEl>
                                        <p:attrNameLst>
                                          <p:attrName>ppt_h</p:attrName>
                                        </p:attrNameLst>
                                      </p:cBhvr>
                                      <p:tavLst>
                                        <p:tav tm="0">
                                          <p:val>
                                            <p:strVal val="ppt_h"/>
                                          </p:val>
                                        </p:tav>
                                        <p:tav tm="100000">
                                          <p:val>
                                            <p:fltVal val="0"/>
                                          </p:val>
                                        </p:tav>
                                      </p:tavLst>
                                    </p:anim>
                                    <p:animEffect transition="out" filter="fade">
                                      <p:cBhvr>
                                        <p:cTn id="42" dur="500"/>
                                        <p:tgtEl>
                                          <p:spTgt spid="2052"/>
                                        </p:tgtEl>
                                      </p:cBhvr>
                                    </p:animEffect>
                                    <p:set>
                                      <p:cBhvr>
                                        <p:cTn id="43" dur="1" fill="hold">
                                          <p:stCondLst>
                                            <p:cond delay="499"/>
                                          </p:stCondLst>
                                        </p:cTn>
                                        <p:tgtEl>
                                          <p:spTgt spid="205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53"/>
                                        </p:tgtEl>
                                        <p:attrNameLst>
                                          <p:attrName>style.visibility</p:attrName>
                                        </p:attrNameLst>
                                      </p:cBhvr>
                                      <p:to>
                                        <p:strVal val="visible"/>
                                      </p:to>
                                    </p:set>
                                    <p:animEffect transition="in" filter="fade">
                                      <p:cBhvr>
                                        <p:cTn id="48"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457200" y="1537986"/>
            <a:ext cx="3735375" cy="3167363"/>
          </a:xfrm>
          <a:prstGeom prst="rect">
            <a:avLst/>
          </a:prstGeom>
        </p:spPr>
        <p:txBody>
          <a:bodyPr lIns="91425" tIns="91425" rIns="91425" bIns="91425" anchor="t" anchorCtr="0">
            <a:noAutofit/>
          </a:bodyPr>
          <a:lstStyle/>
          <a:p>
            <a:pPr lvl="0" rtl="0">
              <a:spcBef>
                <a:spcPts val="0"/>
              </a:spcBef>
              <a:buNone/>
            </a:pPr>
            <a:r>
              <a:rPr lang="en" sz="2400" b="1" dirty="0" smtClean="0">
                <a:solidFill>
                  <a:srgbClr val="FF980E"/>
                </a:solidFill>
              </a:rPr>
              <a:t>TRADITIONAL ANALYTICS</a:t>
            </a:r>
            <a:endParaRPr lang="en" sz="2400" b="1" dirty="0">
              <a:solidFill>
                <a:srgbClr val="FF980E"/>
              </a:solidFill>
            </a:endParaRPr>
          </a:p>
          <a:p>
            <a:pPr>
              <a:lnSpc>
                <a:spcPct val="150000"/>
              </a:lnSpc>
            </a:pPr>
            <a:r>
              <a:rPr lang="en" dirty="0" smtClean="0"/>
              <a:t> Do not use real time information</a:t>
            </a:r>
          </a:p>
          <a:p>
            <a:r>
              <a:rPr lang="en" dirty="0" smtClean="0"/>
              <a:t> Concerns stand around data warehousing</a:t>
            </a:r>
          </a:p>
          <a:p>
            <a:pPr>
              <a:lnSpc>
                <a:spcPct val="150000"/>
              </a:lnSpc>
            </a:pPr>
            <a:r>
              <a:rPr lang="en" dirty="0" smtClean="0"/>
              <a:t> Plain data analytics</a:t>
            </a:r>
          </a:p>
        </p:txBody>
      </p:sp>
      <p:sp>
        <p:nvSpPr>
          <p:cNvPr id="268" name="Shape 268"/>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a:r>
              <a:rPr lang="en-US" dirty="0" smtClean="0"/>
              <a:t>TRADITIONAL </a:t>
            </a:r>
            <a:r>
              <a:rPr lang="en-US" b="0" i="1" dirty="0" smtClean="0"/>
              <a:t>vs. </a:t>
            </a:r>
            <a:r>
              <a:rPr lang="en-US" dirty="0" smtClean="0"/>
              <a:t>BIG DATA</a:t>
            </a:r>
            <a:endParaRPr lang="en" dirty="0"/>
          </a:p>
        </p:txBody>
      </p:sp>
      <p:sp>
        <p:nvSpPr>
          <p:cNvPr id="269" name="Shape 269"/>
          <p:cNvSpPr txBox="1">
            <a:spLocks noGrp="1"/>
          </p:cNvSpPr>
          <p:nvPr>
            <p:ph type="body" idx="2"/>
          </p:nvPr>
        </p:nvSpPr>
        <p:spPr>
          <a:xfrm>
            <a:off x="4851300" y="1537987"/>
            <a:ext cx="3749040" cy="2724300"/>
          </a:xfrm>
          <a:prstGeom prst="rect">
            <a:avLst/>
          </a:prstGeom>
        </p:spPr>
        <p:txBody>
          <a:bodyPr lIns="91425" tIns="91425" rIns="91425" bIns="91425" anchor="t" anchorCtr="0">
            <a:noAutofit/>
          </a:bodyPr>
          <a:lstStyle/>
          <a:p>
            <a:pPr lvl="0" rtl="0">
              <a:spcBef>
                <a:spcPts val="0"/>
              </a:spcBef>
              <a:buNone/>
            </a:pPr>
            <a:r>
              <a:rPr lang="en" sz="2400" b="1" dirty="0" smtClean="0">
                <a:solidFill>
                  <a:srgbClr val="FF980E"/>
                </a:solidFill>
              </a:rPr>
              <a:t>BIG DATA ANALYTICS</a:t>
            </a:r>
          </a:p>
          <a:p>
            <a:pPr>
              <a:lnSpc>
                <a:spcPct val="150000"/>
              </a:lnSpc>
            </a:pPr>
            <a:r>
              <a:rPr lang="en" b="1" dirty="0" smtClean="0">
                <a:solidFill>
                  <a:srgbClr val="FF980E"/>
                </a:solidFill>
              </a:rPr>
              <a:t> </a:t>
            </a:r>
            <a:r>
              <a:rPr lang="en" dirty="0" smtClean="0"/>
              <a:t>Generally, acquires real time info</a:t>
            </a:r>
          </a:p>
          <a:p>
            <a:pPr>
              <a:lnSpc>
                <a:spcPct val="150000"/>
              </a:lnSpc>
            </a:pPr>
            <a:r>
              <a:rPr lang="en" dirty="0" smtClean="0"/>
              <a:t> Concerned about data flow</a:t>
            </a:r>
          </a:p>
          <a:p>
            <a:pPr>
              <a:lnSpc>
                <a:spcPct val="150000"/>
              </a:lnSpc>
            </a:pPr>
            <a:r>
              <a:rPr lang="en" b="1" dirty="0" smtClean="0">
                <a:solidFill>
                  <a:srgbClr val="FF980E"/>
                </a:solidFill>
              </a:rPr>
              <a:t> </a:t>
            </a:r>
            <a:r>
              <a:rPr lang="en" dirty="0" smtClean="0"/>
              <a:t>Data Science </a:t>
            </a:r>
            <a:endParaRPr lang="en" b="1" dirty="0">
              <a:solidFill>
                <a:srgbClr val="FF980E"/>
              </a:solidFill>
            </a:endParaRPr>
          </a:p>
        </p:txBody>
      </p:sp>
      <p:sp>
        <p:nvSpPr>
          <p:cNvPr id="270" name="Shape 270"/>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31</a:t>
            </a:fld>
            <a:endParaRPr lang="en"/>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Effect transition="in" filter="fade">
                                      <p:cBhvr>
                                        <p:cTn id="7" dur="2000"/>
                                        <p:tgtEl>
                                          <p:spTgt spid="267">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67">
                                            <p:txEl>
                                              <p:pRg st="1" end="1"/>
                                            </p:txEl>
                                          </p:spTgt>
                                        </p:tgtEl>
                                        <p:attrNameLst>
                                          <p:attrName>style.visibility</p:attrName>
                                        </p:attrNameLst>
                                      </p:cBhvr>
                                      <p:to>
                                        <p:strVal val="visible"/>
                                      </p:to>
                                    </p:set>
                                    <p:animEffect transition="in" filter="fade">
                                      <p:cBhvr>
                                        <p:cTn id="11" dur="2000"/>
                                        <p:tgtEl>
                                          <p:spTgt spid="267">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67">
                                            <p:txEl>
                                              <p:pRg st="2" end="2"/>
                                            </p:txEl>
                                          </p:spTgt>
                                        </p:tgtEl>
                                        <p:attrNameLst>
                                          <p:attrName>style.visibility</p:attrName>
                                        </p:attrNameLst>
                                      </p:cBhvr>
                                      <p:to>
                                        <p:strVal val="visible"/>
                                      </p:to>
                                    </p:set>
                                    <p:animEffect transition="in" filter="fade">
                                      <p:cBhvr>
                                        <p:cTn id="15" dur="2000"/>
                                        <p:tgtEl>
                                          <p:spTgt spid="267">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67">
                                            <p:txEl>
                                              <p:pRg st="3" end="3"/>
                                            </p:txEl>
                                          </p:spTgt>
                                        </p:tgtEl>
                                        <p:attrNameLst>
                                          <p:attrName>style.visibility</p:attrName>
                                        </p:attrNameLst>
                                      </p:cBhvr>
                                      <p:to>
                                        <p:strVal val="visible"/>
                                      </p:to>
                                    </p:set>
                                    <p:animEffect transition="in" filter="fade">
                                      <p:cBhvr>
                                        <p:cTn id="19" dur="2000"/>
                                        <p:tgtEl>
                                          <p:spTgt spid="26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9">
                                            <p:txEl>
                                              <p:pRg st="0" end="0"/>
                                            </p:txEl>
                                          </p:spTgt>
                                        </p:tgtEl>
                                        <p:attrNameLst>
                                          <p:attrName>style.visibility</p:attrName>
                                        </p:attrNameLst>
                                      </p:cBhvr>
                                      <p:to>
                                        <p:strVal val="visible"/>
                                      </p:to>
                                    </p:set>
                                    <p:animEffect transition="in" filter="fade">
                                      <p:cBhvr>
                                        <p:cTn id="24" dur="2000"/>
                                        <p:tgtEl>
                                          <p:spTgt spid="269">
                                            <p:txEl>
                                              <p:pRg st="0" end="0"/>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69">
                                            <p:txEl>
                                              <p:pRg st="1" end="1"/>
                                            </p:txEl>
                                          </p:spTgt>
                                        </p:tgtEl>
                                        <p:attrNameLst>
                                          <p:attrName>style.visibility</p:attrName>
                                        </p:attrNameLst>
                                      </p:cBhvr>
                                      <p:to>
                                        <p:strVal val="visible"/>
                                      </p:to>
                                    </p:set>
                                    <p:animEffect transition="in" filter="fade">
                                      <p:cBhvr>
                                        <p:cTn id="28" dur="2000"/>
                                        <p:tgtEl>
                                          <p:spTgt spid="269">
                                            <p:txEl>
                                              <p:pRg st="1" end="1"/>
                                            </p:txEl>
                                          </p:spTgt>
                                        </p:tgtEl>
                                      </p:cBhvr>
                                    </p:animEffect>
                                  </p:childTnLst>
                                </p:cTn>
                              </p:par>
                            </p:childTnLst>
                          </p:cTn>
                        </p:par>
                        <p:par>
                          <p:cTn id="29" fill="hold">
                            <p:stCondLst>
                              <p:cond delay="4000"/>
                            </p:stCondLst>
                            <p:childTnLst>
                              <p:par>
                                <p:cTn id="30" presetID="10" presetClass="entr" presetSubtype="0" fill="hold" grpId="0" nodeType="afterEffect">
                                  <p:stCondLst>
                                    <p:cond delay="0"/>
                                  </p:stCondLst>
                                  <p:childTnLst>
                                    <p:set>
                                      <p:cBhvr>
                                        <p:cTn id="31" dur="1" fill="hold">
                                          <p:stCondLst>
                                            <p:cond delay="0"/>
                                          </p:stCondLst>
                                        </p:cTn>
                                        <p:tgtEl>
                                          <p:spTgt spid="269">
                                            <p:txEl>
                                              <p:pRg st="2" end="2"/>
                                            </p:txEl>
                                          </p:spTgt>
                                        </p:tgtEl>
                                        <p:attrNameLst>
                                          <p:attrName>style.visibility</p:attrName>
                                        </p:attrNameLst>
                                      </p:cBhvr>
                                      <p:to>
                                        <p:strVal val="visible"/>
                                      </p:to>
                                    </p:set>
                                    <p:animEffect transition="in" filter="fade">
                                      <p:cBhvr>
                                        <p:cTn id="32" dur="2000"/>
                                        <p:tgtEl>
                                          <p:spTgt spid="269">
                                            <p:txEl>
                                              <p:pRg st="2" end="2"/>
                                            </p:txEl>
                                          </p:spTgt>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269">
                                            <p:txEl>
                                              <p:pRg st="3" end="3"/>
                                            </p:txEl>
                                          </p:spTgt>
                                        </p:tgtEl>
                                        <p:attrNameLst>
                                          <p:attrName>style.visibility</p:attrName>
                                        </p:attrNameLst>
                                      </p:cBhvr>
                                      <p:to>
                                        <p:strVal val="visible"/>
                                      </p:to>
                                    </p:set>
                                    <p:animEffect transition="in" filter="fade">
                                      <p:cBhvr>
                                        <p:cTn id="36" dur="2000"/>
                                        <p:tgtEl>
                                          <p:spTgt spid="2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build="p"/>
      <p:bldP spid="26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BIG DATA EXAMPLES</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32</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2</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USAGE SCOPES</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33</a:t>
            </a:fld>
            <a:endParaRPr lang="en"/>
          </a:p>
        </p:txBody>
      </p:sp>
      <p:pic>
        <p:nvPicPr>
          <p:cNvPr id="8" name="Picture 7" descr="travel1.jpg"/>
          <p:cNvPicPr>
            <a:picLocks noChangeAspect="1"/>
          </p:cNvPicPr>
          <p:nvPr/>
        </p:nvPicPr>
        <p:blipFill>
          <a:blip r:embed="rId2"/>
          <a:stretch>
            <a:fillRect/>
          </a:stretch>
        </p:blipFill>
        <p:spPr>
          <a:xfrm>
            <a:off x="838200" y="1885950"/>
            <a:ext cx="2143125" cy="2143125"/>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Shape 248"/>
          <p:cNvSpPr txBox="1">
            <a:spLocks/>
          </p:cNvSpPr>
          <p:nvPr/>
        </p:nvSpPr>
        <p:spPr>
          <a:xfrm>
            <a:off x="3347700" y="2419350"/>
            <a:ext cx="5567700"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TRAVEL</a:t>
            </a:r>
            <a:r>
              <a:rPr kumimoji="0" lang="en" sz="3600" b="1" i="0" u="none" strike="noStrike" kern="0" cap="none" spc="0" normalizeH="0" noProof="0" dirty="0" smtClean="0">
                <a:ln>
                  <a:noFill/>
                </a:ln>
                <a:solidFill>
                  <a:srgbClr val="FF9800"/>
                </a:solidFill>
                <a:effectLst/>
                <a:uLnTx/>
                <a:uFillTx/>
                <a:latin typeface="Roboto Condensed"/>
                <a:ea typeface="Roboto Condensed"/>
                <a:cs typeface="Roboto Condensed"/>
                <a:sym typeface="Roboto Condensed"/>
              </a:rPr>
              <a:t> &amp; HOSPITALITY</a:t>
            </a:r>
            <a:endParaRPr kumimoji="0" lang="en" sz="36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pic>
        <p:nvPicPr>
          <p:cNvPr id="10" name="Picture 9" descr="travel1.jpg"/>
          <p:cNvPicPr>
            <a:picLocks noChangeAspect="1"/>
          </p:cNvPicPr>
          <p:nvPr/>
        </p:nvPicPr>
        <p:blipFill>
          <a:blip r:embed="rId3"/>
          <a:stretch>
            <a:fillRect/>
          </a:stretch>
        </p:blipFill>
        <p:spPr>
          <a:xfrm>
            <a:off x="838200" y="1885950"/>
            <a:ext cx="2143125" cy="21336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Shape 248"/>
          <p:cNvSpPr txBox="1">
            <a:spLocks/>
          </p:cNvSpPr>
          <p:nvPr/>
        </p:nvSpPr>
        <p:spPr>
          <a:xfrm>
            <a:off x="3347700" y="2419350"/>
            <a:ext cx="5567700"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HEALTHCARE INDUSTRY</a:t>
            </a:r>
            <a:endParaRPr kumimoji="0" lang="en" sz="3600" b="1"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pic>
        <p:nvPicPr>
          <p:cNvPr id="12" name="Picture 11" descr="travel1.jpg"/>
          <p:cNvPicPr>
            <a:picLocks noChangeAspect="1"/>
          </p:cNvPicPr>
          <p:nvPr/>
        </p:nvPicPr>
        <p:blipFill>
          <a:blip r:embed="rId4"/>
          <a:stretch>
            <a:fillRect/>
          </a:stretch>
        </p:blipFill>
        <p:spPr>
          <a:xfrm>
            <a:off x="622358" y="1809750"/>
            <a:ext cx="2533706" cy="22098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Shape 248"/>
          <p:cNvSpPr txBox="1">
            <a:spLocks/>
          </p:cNvSpPr>
          <p:nvPr/>
        </p:nvSpPr>
        <p:spPr>
          <a:xfrm>
            <a:off x="3500100" y="2419350"/>
            <a:ext cx="5567700"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GOVERNMENT</a:t>
            </a:r>
            <a:endParaRPr kumimoji="0" lang="en" sz="3600" b="1"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pic>
        <p:nvPicPr>
          <p:cNvPr id="14" name="Picture 13" descr="travel1.jpg"/>
          <p:cNvPicPr>
            <a:picLocks noChangeAspect="1"/>
          </p:cNvPicPr>
          <p:nvPr/>
        </p:nvPicPr>
        <p:blipFill>
          <a:blip r:embed="rId5"/>
          <a:stretch>
            <a:fillRect/>
          </a:stretch>
        </p:blipFill>
        <p:spPr>
          <a:xfrm>
            <a:off x="663855" y="1809750"/>
            <a:ext cx="2425195" cy="22098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Shape 248"/>
          <p:cNvSpPr txBox="1">
            <a:spLocks/>
          </p:cNvSpPr>
          <p:nvPr/>
        </p:nvSpPr>
        <p:spPr>
          <a:xfrm>
            <a:off x="3487342" y="2419350"/>
            <a:ext cx="5567700"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BANKING SECTOR</a:t>
            </a:r>
            <a:endParaRPr kumimoji="0" lang="en" sz="3600" b="1"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0" fill="hold" nodeType="clickEffect">
                                  <p:stCondLst>
                                    <p:cond delay="0"/>
                                  </p:stCondLst>
                                  <p:childTnLst>
                                    <p:anim calcmode="lin" valueType="num">
                                      <p:cBhvr>
                                        <p:cTn id="17" dur="500"/>
                                        <p:tgtEl>
                                          <p:spTgt spid="8"/>
                                        </p:tgtEl>
                                        <p:attrNameLst>
                                          <p:attrName>ppt_w</p:attrName>
                                        </p:attrNameLst>
                                      </p:cBhvr>
                                      <p:tavLst>
                                        <p:tav tm="0">
                                          <p:val>
                                            <p:strVal val="ppt_w"/>
                                          </p:val>
                                        </p:tav>
                                        <p:tav tm="100000">
                                          <p:val>
                                            <p:fltVal val="0"/>
                                          </p:val>
                                        </p:tav>
                                      </p:tavLst>
                                    </p:anim>
                                    <p:anim calcmode="lin" valueType="num">
                                      <p:cBhvr>
                                        <p:cTn id="18" dur="500"/>
                                        <p:tgtEl>
                                          <p:spTgt spid="8"/>
                                        </p:tgtEl>
                                        <p:attrNameLst>
                                          <p:attrName>ppt_h</p:attrName>
                                        </p:attrNameLst>
                                      </p:cBhvr>
                                      <p:tavLst>
                                        <p:tav tm="0">
                                          <p:val>
                                            <p:strVal val="ppt_h"/>
                                          </p:val>
                                        </p:tav>
                                        <p:tav tm="100000">
                                          <p:val>
                                            <p:fltVal val="0"/>
                                          </p:val>
                                        </p:tav>
                                      </p:tavLst>
                                    </p:anim>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53" presetClass="exit" presetSubtype="0" fill="hold" grpId="1" nodeType="withEffect">
                                  <p:stCondLst>
                                    <p:cond delay="0"/>
                                  </p:stCondLst>
                                  <p:childTnLst>
                                    <p:anim calcmode="lin" valueType="num">
                                      <p:cBhvr>
                                        <p:cTn id="22" dur="500"/>
                                        <p:tgtEl>
                                          <p:spTgt spid="9"/>
                                        </p:tgtEl>
                                        <p:attrNameLst>
                                          <p:attrName>ppt_w</p:attrName>
                                        </p:attrNameLst>
                                      </p:cBhvr>
                                      <p:tavLst>
                                        <p:tav tm="0">
                                          <p:val>
                                            <p:strVal val="ppt_w"/>
                                          </p:val>
                                        </p:tav>
                                        <p:tav tm="100000">
                                          <p:val>
                                            <p:fltVal val="0"/>
                                          </p:val>
                                        </p:tav>
                                      </p:tavLst>
                                    </p:anim>
                                    <p:anim calcmode="lin" valueType="num">
                                      <p:cBhvr>
                                        <p:cTn id="23" dur="500"/>
                                        <p:tgtEl>
                                          <p:spTgt spid="9"/>
                                        </p:tgtEl>
                                        <p:attrNameLst>
                                          <p:attrName>ppt_h</p:attrName>
                                        </p:attrNameLst>
                                      </p:cBhvr>
                                      <p:tavLst>
                                        <p:tav tm="0">
                                          <p:val>
                                            <p:strVal val="ppt_h"/>
                                          </p:val>
                                        </p:tav>
                                        <p:tav tm="100000">
                                          <p:val>
                                            <p:fltVal val="0"/>
                                          </p:val>
                                        </p:tav>
                                      </p:tavLst>
                                    </p:anim>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diamond(i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xit" presetSubtype="0" fill="hold" nodeType="clickEffect">
                                  <p:stCondLst>
                                    <p:cond delay="0"/>
                                  </p:stCondLst>
                                  <p:childTnLst>
                                    <p:anim calcmode="lin" valueType="num">
                                      <p:cBhvr>
                                        <p:cTn id="40" dur="500"/>
                                        <p:tgtEl>
                                          <p:spTgt spid="10"/>
                                        </p:tgtEl>
                                        <p:attrNameLst>
                                          <p:attrName>ppt_w</p:attrName>
                                        </p:attrNameLst>
                                      </p:cBhvr>
                                      <p:tavLst>
                                        <p:tav tm="0">
                                          <p:val>
                                            <p:strVal val="ppt_w"/>
                                          </p:val>
                                        </p:tav>
                                        <p:tav tm="100000">
                                          <p:val>
                                            <p:fltVal val="0"/>
                                          </p:val>
                                        </p:tav>
                                      </p:tavLst>
                                    </p:anim>
                                    <p:anim calcmode="lin" valueType="num">
                                      <p:cBhvr>
                                        <p:cTn id="41" dur="500"/>
                                        <p:tgtEl>
                                          <p:spTgt spid="10"/>
                                        </p:tgtEl>
                                        <p:attrNameLst>
                                          <p:attrName>ppt_h</p:attrName>
                                        </p:attrNameLst>
                                      </p:cBhvr>
                                      <p:tavLst>
                                        <p:tav tm="0">
                                          <p:val>
                                            <p:strVal val="ppt_h"/>
                                          </p:val>
                                        </p:tav>
                                        <p:tav tm="100000">
                                          <p:val>
                                            <p:fltVal val="0"/>
                                          </p:val>
                                        </p:tav>
                                      </p:tavLst>
                                    </p:anim>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53" presetClass="exit" presetSubtype="0" fill="hold" grpId="1" nodeType="withEffect">
                                  <p:stCondLst>
                                    <p:cond delay="0"/>
                                  </p:stCondLst>
                                  <p:childTnLst>
                                    <p:anim calcmode="lin" valueType="num">
                                      <p:cBhvr>
                                        <p:cTn id="45" dur="500"/>
                                        <p:tgtEl>
                                          <p:spTgt spid="11"/>
                                        </p:tgtEl>
                                        <p:attrNameLst>
                                          <p:attrName>ppt_w</p:attrName>
                                        </p:attrNameLst>
                                      </p:cBhvr>
                                      <p:tavLst>
                                        <p:tav tm="0">
                                          <p:val>
                                            <p:strVal val="ppt_w"/>
                                          </p:val>
                                        </p:tav>
                                        <p:tav tm="100000">
                                          <p:val>
                                            <p:fltVal val="0"/>
                                          </p:val>
                                        </p:tav>
                                      </p:tavLst>
                                    </p:anim>
                                    <p:anim calcmode="lin" valueType="num">
                                      <p:cBhvr>
                                        <p:cTn id="46" dur="500"/>
                                        <p:tgtEl>
                                          <p:spTgt spid="11"/>
                                        </p:tgtEl>
                                        <p:attrNameLst>
                                          <p:attrName>ppt_h</p:attrName>
                                        </p:attrNameLst>
                                      </p:cBhvr>
                                      <p:tavLst>
                                        <p:tav tm="0">
                                          <p:val>
                                            <p:strVal val="ppt_h"/>
                                          </p:val>
                                        </p:tav>
                                        <p:tav tm="100000">
                                          <p:val>
                                            <p:fltVal val="0"/>
                                          </p:val>
                                        </p:tav>
                                      </p:tavLst>
                                    </p:anim>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1+#ppt_w/2"/>
                                          </p:val>
                                        </p:tav>
                                        <p:tav tm="100000">
                                          <p:val>
                                            <p:strVal val="#ppt_x"/>
                                          </p:val>
                                        </p:tav>
                                      </p:tavLst>
                                    </p:anim>
                                    <p:anim calcmode="lin" valueType="num">
                                      <p:cBhvr additive="base">
                                        <p:cTn id="5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diamond(in)">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xit" presetSubtype="0" fill="hold" nodeType="clickEffect">
                                  <p:stCondLst>
                                    <p:cond delay="0"/>
                                  </p:stCondLst>
                                  <p:childTnLst>
                                    <p:anim calcmode="lin" valueType="num">
                                      <p:cBhvr>
                                        <p:cTn id="63" dur="500"/>
                                        <p:tgtEl>
                                          <p:spTgt spid="12"/>
                                        </p:tgtEl>
                                        <p:attrNameLst>
                                          <p:attrName>ppt_w</p:attrName>
                                        </p:attrNameLst>
                                      </p:cBhvr>
                                      <p:tavLst>
                                        <p:tav tm="0">
                                          <p:val>
                                            <p:strVal val="ppt_w"/>
                                          </p:val>
                                        </p:tav>
                                        <p:tav tm="100000">
                                          <p:val>
                                            <p:fltVal val="0"/>
                                          </p:val>
                                        </p:tav>
                                      </p:tavLst>
                                    </p:anim>
                                    <p:anim calcmode="lin" valueType="num">
                                      <p:cBhvr>
                                        <p:cTn id="64" dur="500"/>
                                        <p:tgtEl>
                                          <p:spTgt spid="12"/>
                                        </p:tgtEl>
                                        <p:attrNameLst>
                                          <p:attrName>ppt_h</p:attrName>
                                        </p:attrNameLst>
                                      </p:cBhvr>
                                      <p:tavLst>
                                        <p:tav tm="0">
                                          <p:val>
                                            <p:strVal val="ppt_h"/>
                                          </p:val>
                                        </p:tav>
                                        <p:tav tm="100000">
                                          <p:val>
                                            <p:fltVal val="0"/>
                                          </p:val>
                                        </p:tav>
                                      </p:tavLst>
                                    </p:anim>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53" presetClass="exit" presetSubtype="0" fill="hold" grpId="1" nodeType="withEffect">
                                  <p:stCondLst>
                                    <p:cond delay="0"/>
                                  </p:stCondLst>
                                  <p:childTnLst>
                                    <p:anim calcmode="lin" valueType="num">
                                      <p:cBhvr>
                                        <p:cTn id="68" dur="500"/>
                                        <p:tgtEl>
                                          <p:spTgt spid="13"/>
                                        </p:tgtEl>
                                        <p:attrNameLst>
                                          <p:attrName>ppt_w</p:attrName>
                                        </p:attrNameLst>
                                      </p:cBhvr>
                                      <p:tavLst>
                                        <p:tav tm="0">
                                          <p:val>
                                            <p:strVal val="ppt_w"/>
                                          </p:val>
                                        </p:tav>
                                        <p:tav tm="100000">
                                          <p:val>
                                            <p:fltVal val="0"/>
                                          </p:val>
                                        </p:tav>
                                      </p:tavLst>
                                    </p:anim>
                                    <p:anim calcmode="lin" valueType="num">
                                      <p:cBhvr>
                                        <p:cTn id="69" dur="500"/>
                                        <p:tgtEl>
                                          <p:spTgt spid="13"/>
                                        </p:tgtEl>
                                        <p:attrNameLst>
                                          <p:attrName>ppt_h</p:attrName>
                                        </p:attrNameLst>
                                      </p:cBhvr>
                                      <p:tavLst>
                                        <p:tav tm="0">
                                          <p:val>
                                            <p:strVal val="ppt_h"/>
                                          </p:val>
                                        </p:tav>
                                        <p:tav tm="100000">
                                          <p:val>
                                            <p:fltVal val="0"/>
                                          </p:val>
                                        </p:tav>
                                      </p:tavLst>
                                    </p:anim>
                                    <p:animEffect transition="out" filter="fade">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1+#ppt_w/2"/>
                                          </p:val>
                                        </p:tav>
                                        <p:tav tm="100000">
                                          <p:val>
                                            <p:strVal val="#ppt_x"/>
                                          </p:val>
                                        </p:tav>
                                      </p:tavLst>
                                    </p:anim>
                                    <p:anim calcmode="lin" valueType="num">
                                      <p:cBhvr additive="base">
                                        <p:cTn id="7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diamond(in)">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xit" presetSubtype="0" fill="hold" nodeType="clickEffect">
                                  <p:stCondLst>
                                    <p:cond delay="0"/>
                                  </p:stCondLst>
                                  <p:childTnLst>
                                    <p:anim calcmode="lin" valueType="num">
                                      <p:cBhvr>
                                        <p:cTn id="86" dur="500"/>
                                        <p:tgtEl>
                                          <p:spTgt spid="14"/>
                                        </p:tgtEl>
                                        <p:attrNameLst>
                                          <p:attrName>ppt_w</p:attrName>
                                        </p:attrNameLst>
                                      </p:cBhvr>
                                      <p:tavLst>
                                        <p:tav tm="0">
                                          <p:val>
                                            <p:strVal val="ppt_w"/>
                                          </p:val>
                                        </p:tav>
                                        <p:tav tm="100000">
                                          <p:val>
                                            <p:fltVal val="0"/>
                                          </p:val>
                                        </p:tav>
                                      </p:tavLst>
                                    </p:anim>
                                    <p:anim calcmode="lin" valueType="num">
                                      <p:cBhvr>
                                        <p:cTn id="87" dur="500"/>
                                        <p:tgtEl>
                                          <p:spTgt spid="14"/>
                                        </p:tgtEl>
                                        <p:attrNameLst>
                                          <p:attrName>ppt_h</p:attrName>
                                        </p:attrNameLst>
                                      </p:cBhvr>
                                      <p:tavLst>
                                        <p:tav tm="0">
                                          <p:val>
                                            <p:strVal val="ppt_h"/>
                                          </p:val>
                                        </p:tav>
                                        <p:tav tm="100000">
                                          <p:val>
                                            <p:fltVal val="0"/>
                                          </p:val>
                                        </p:tav>
                                      </p:tavLst>
                                    </p:anim>
                                    <p:animEffect transition="out" filter="fade">
                                      <p:cBhvr>
                                        <p:cTn id="88" dur="500"/>
                                        <p:tgtEl>
                                          <p:spTgt spid="14"/>
                                        </p:tgtEl>
                                      </p:cBhvr>
                                    </p:animEffect>
                                    <p:set>
                                      <p:cBhvr>
                                        <p:cTn id="89" dur="1" fill="hold">
                                          <p:stCondLst>
                                            <p:cond delay="499"/>
                                          </p:stCondLst>
                                        </p:cTn>
                                        <p:tgtEl>
                                          <p:spTgt spid="14"/>
                                        </p:tgtEl>
                                        <p:attrNameLst>
                                          <p:attrName>style.visibility</p:attrName>
                                        </p:attrNameLst>
                                      </p:cBhvr>
                                      <p:to>
                                        <p:strVal val="hidden"/>
                                      </p:to>
                                    </p:set>
                                  </p:childTnLst>
                                </p:cTn>
                              </p:par>
                              <p:par>
                                <p:cTn id="90" presetID="53" presetClass="exit" presetSubtype="0" fill="hold" grpId="1" nodeType="withEffect">
                                  <p:stCondLst>
                                    <p:cond delay="0"/>
                                  </p:stCondLst>
                                  <p:childTnLst>
                                    <p:anim calcmode="lin" valueType="num">
                                      <p:cBhvr>
                                        <p:cTn id="91" dur="500"/>
                                        <p:tgtEl>
                                          <p:spTgt spid="15"/>
                                        </p:tgtEl>
                                        <p:attrNameLst>
                                          <p:attrName>ppt_w</p:attrName>
                                        </p:attrNameLst>
                                      </p:cBhvr>
                                      <p:tavLst>
                                        <p:tav tm="0">
                                          <p:val>
                                            <p:strVal val="ppt_w"/>
                                          </p:val>
                                        </p:tav>
                                        <p:tav tm="100000">
                                          <p:val>
                                            <p:fltVal val="0"/>
                                          </p:val>
                                        </p:tav>
                                      </p:tavLst>
                                    </p:anim>
                                    <p:anim calcmode="lin" valueType="num">
                                      <p:cBhvr>
                                        <p:cTn id="92" dur="500"/>
                                        <p:tgtEl>
                                          <p:spTgt spid="15"/>
                                        </p:tgtEl>
                                        <p:attrNameLst>
                                          <p:attrName>ppt_h</p:attrName>
                                        </p:attrNameLst>
                                      </p:cBhvr>
                                      <p:tavLst>
                                        <p:tav tm="0">
                                          <p:val>
                                            <p:strVal val="ppt_h"/>
                                          </p:val>
                                        </p:tav>
                                        <p:tav tm="100000">
                                          <p:val>
                                            <p:fltVal val="0"/>
                                          </p:val>
                                        </p:tav>
                                      </p:tavLst>
                                    </p:anim>
                                    <p:animEffect transition="out" filter="fade">
                                      <p:cBhvr>
                                        <p:cTn id="93" dur="500"/>
                                        <p:tgtEl>
                                          <p:spTgt spid="15"/>
                                        </p:tgtEl>
                                      </p:cBhvr>
                                    </p:animEffect>
                                    <p:set>
                                      <p:cBhvr>
                                        <p:cTn id="9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3" grpId="0"/>
      <p:bldP spid="13" grpId="1"/>
      <p:bldP spid="15" grpId="0"/>
      <p:bldP spid="1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SOURCES OF BIG DATA</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34</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3</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a:spcBef>
                <a:spcPts val="0"/>
              </a:spcBef>
              <a:buNone/>
            </a:pPr>
            <a:r>
              <a:rPr lang="en" dirty="0" smtClean="0"/>
              <a:t>SOURCES</a:t>
            </a:r>
            <a:endParaRPr lang="en" dirty="0"/>
          </a:p>
        </p:txBody>
      </p:sp>
      <p:sp>
        <p:nvSpPr>
          <p:cNvPr id="287" name="Shape 287"/>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35</a:t>
            </a:fld>
            <a:endParaRPr lang="en"/>
          </a:p>
        </p:txBody>
      </p:sp>
      <p:pic>
        <p:nvPicPr>
          <p:cNvPr id="18" name="Picture 17" descr="Internet-of-thinsgs.jpg"/>
          <p:cNvPicPr>
            <a:picLocks noChangeAspect="1"/>
          </p:cNvPicPr>
          <p:nvPr/>
        </p:nvPicPr>
        <p:blipFill>
          <a:blip r:embed="rId3"/>
          <a:stretch>
            <a:fillRect/>
          </a:stretch>
        </p:blipFill>
        <p:spPr>
          <a:xfrm>
            <a:off x="457200" y="1794510"/>
            <a:ext cx="3566160" cy="23774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Shape 248"/>
          <p:cNvSpPr txBox="1">
            <a:spLocks/>
          </p:cNvSpPr>
          <p:nvPr/>
        </p:nvSpPr>
        <p:spPr>
          <a:xfrm>
            <a:off x="5029200" y="2419350"/>
            <a:ext cx="4025842"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40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IoT</a:t>
            </a:r>
            <a:r>
              <a:rPr kumimoji="0" lang="en" sz="36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 </a:t>
            </a:r>
            <a:r>
              <a:rPr kumimoji="0" lang="en" sz="3600"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sensors/devices</a:t>
            </a:r>
            <a:endParaRPr kumimoji="0" lang="en" sz="3600"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pic>
        <p:nvPicPr>
          <p:cNvPr id="20" name="Picture 19" descr="Social-Media-Marketing-Best-Practices-with-Big-Data_big.png"/>
          <p:cNvPicPr>
            <a:picLocks noChangeAspect="1"/>
          </p:cNvPicPr>
          <p:nvPr/>
        </p:nvPicPr>
        <p:blipFill>
          <a:blip r:embed="rId4"/>
          <a:srcRect l="5104" r="4717"/>
          <a:stretch>
            <a:fillRect/>
          </a:stretch>
        </p:blipFill>
        <p:spPr>
          <a:xfrm>
            <a:off x="304800" y="1809750"/>
            <a:ext cx="4038600" cy="23774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1" name="Shape 248"/>
          <p:cNvSpPr txBox="1">
            <a:spLocks/>
          </p:cNvSpPr>
          <p:nvPr/>
        </p:nvSpPr>
        <p:spPr>
          <a:xfrm>
            <a:off x="5041958" y="2419350"/>
            <a:ext cx="4025842"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40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Social Profiles</a:t>
            </a:r>
            <a:endParaRPr kumimoji="0" lang="en" sz="3600"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pic>
        <p:nvPicPr>
          <p:cNvPr id="22" name="Picture 21" descr="Real-time-Telecom-data-Analytics.png"/>
          <p:cNvPicPr>
            <a:picLocks noChangeAspect="1"/>
          </p:cNvPicPr>
          <p:nvPr/>
        </p:nvPicPr>
        <p:blipFill>
          <a:blip r:embed="rId5"/>
          <a:stretch>
            <a:fillRect/>
          </a:stretch>
        </p:blipFill>
        <p:spPr>
          <a:xfrm>
            <a:off x="762000" y="1657350"/>
            <a:ext cx="3124200" cy="3124200"/>
          </a:xfrm>
          <a:prstGeom prst="rect">
            <a:avLst/>
          </a:prstGeom>
        </p:spPr>
      </p:pic>
      <p:sp>
        <p:nvSpPr>
          <p:cNvPr id="23" name="Shape 248"/>
          <p:cNvSpPr txBox="1">
            <a:spLocks/>
          </p:cNvSpPr>
          <p:nvPr/>
        </p:nvSpPr>
        <p:spPr>
          <a:xfrm>
            <a:off x="5041958" y="2419350"/>
            <a:ext cx="4025842" cy="1159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US" sz="40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T</a:t>
            </a:r>
            <a:r>
              <a:rPr kumimoji="0" lang="en" sz="4000" b="1" i="0" u="none" strike="noStrike" kern="0" cap="none" spc="0" normalizeH="0" baseline="0" noProof="0" dirty="0" smtClean="0">
                <a:ln>
                  <a:noFill/>
                </a:ln>
                <a:solidFill>
                  <a:srgbClr val="FF980E"/>
                </a:solidFill>
                <a:effectLst/>
                <a:uLnTx/>
                <a:uFillTx/>
                <a:latin typeface="Roboto Condensed"/>
                <a:ea typeface="Roboto Condensed"/>
                <a:cs typeface="Roboto Condensed"/>
                <a:sym typeface="Roboto Condensed"/>
              </a:rPr>
              <a:t>elecom Data</a:t>
            </a:r>
            <a:endParaRPr kumimoji="0" lang="en" sz="3600" i="0" u="none" strike="noStrike" kern="0" cap="none" spc="0" normalizeH="0" baseline="0" noProof="0" dirty="0">
              <a:ln>
                <a:noFill/>
              </a:ln>
              <a:solidFill>
                <a:srgbClr val="FF980E"/>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1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xit" presetSubtype="0" fill="hold" nodeType="clickEffect">
                                  <p:stCondLst>
                                    <p:cond delay="0"/>
                                  </p:stCondLst>
                                  <p:childTnLst>
                                    <p:anim calcmode="lin" valueType="num">
                                      <p:cBhvr>
                                        <p:cTn id="19" dur="500"/>
                                        <p:tgtEl>
                                          <p:spTgt spid="18"/>
                                        </p:tgtEl>
                                        <p:attrNameLst>
                                          <p:attrName>ppt_w</p:attrName>
                                        </p:attrNameLst>
                                      </p:cBhvr>
                                      <p:tavLst>
                                        <p:tav tm="0">
                                          <p:val>
                                            <p:strVal val="ppt_w"/>
                                          </p:val>
                                        </p:tav>
                                        <p:tav tm="100000">
                                          <p:val>
                                            <p:fltVal val="0"/>
                                          </p:val>
                                        </p:tav>
                                      </p:tavLst>
                                    </p:anim>
                                    <p:anim calcmode="lin" valueType="num">
                                      <p:cBhvr>
                                        <p:cTn id="20" dur="500"/>
                                        <p:tgtEl>
                                          <p:spTgt spid="18"/>
                                        </p:tgtEl>
                                        <p:attrNameLst>
                                          <p:attrName>ppt_h</p:attrName>
                                        </p:attrNameLst>
                                      </p:cBhvr>
                                      <p:tavLst>
                                        <p:tav tm="0">
                                          <p:val>
                                            <p:strVal val="ppt_h"/>
                                          </p:val>
                                        </p:tav>
                                        <p:tav tm="100000">
                                          <p:val>
                                            <p:fltVal val="0"/>
                                          </p:val>
                                        </p:tav>
                                      </p:tavLst>
                                    </p:anim>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53" presetClass="exit" presetSubtype="0" fill="hold" grpId="1" nodeType="withEffect">
                                  <p:stCondLst>
                                    <p:cond delay="0"/>
                                  </p:stCondLst>
                                  <p:childTnLst>
                                    <p:anim calcmode="lin" valueType="num">
                                      <p:cBhvr>
                                        <p:cTn id="24" dur="500"/>
                                        <p:tgtEl>
                                          <p:spTgt spid="19"/>
                                        </p:tgtEl>
                                        <p:attrNameLst>
                                          <p:attrName>ppt_w</p:attrName>
                                        </p:attrNameLst>
                                      </p:cBhvr>
                                      <p:tavLst>
                                        <p:tav tm="0">
                                          <p:val>
                                            <p:strVal val="ppt_w"/>
                                          </p:val>
                                        </p:tav>
                                        <p:tav tm="100000">
                                          <p:val>
                                            <p:fltVal val="0"/>
                                          </p:val>
                                        </p:tav>
                                      </p:tavLst>
                                    </p:anim>
                                    <p:anim calcmode="lin" valueType="num">
                                      <p:cBhvr>
                                        <p:cTn id="25" dur="500"/>
                                        <p:tgtEl>
                                          <p:spTgt spid="19"/>
                                        </p:tgtEl>
                                        <p:attrNameLst>
                                          <p:attrName>ppt_h</p:attrName>
                                        </p:attrNameLst>
                                      </p:cBhvr>
                                      <p:tavLst>
                                        <p:tav tm="0">
                                          <p:val>
                                            <p:strVal val="ppt_h"/>
                                          </p:val>
                                        </p:tav>
                                        <p:tav tm="100000">
                                          <p:val>
                                            <p:fltVal val="0"/>
                                          </p:val>
                                        </p:tav>
                                      </p:tavLst>
                                    </p:anim>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par>
                          <p:cTn id="28" fill="hold">
                            <p:stCondLst>
                              <p:cond delay="500"/>
                            </p:stCondLst>
                            <p:childTnLst>
                              <p:par>
                                <p:cTn id="29" presetID="15"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1000" fill="hold"/>
                                        <p:tgtEl>
                                          <p:spTgt spid="20"/>
                                        </p:tgtEl>
                                        <p:attrNameLst>
                                          <p:attrName>ppt_w</p:attrName>
                                        </p:attrNameLst>
                                      </p:cBhvr>
                                      <p:tavLst>
                                        <p:tav tm="0">
                                          <p:val>
                                            <p:fltVal val="0"/>
                                          </p:val>
                                        </p:tav>
                                        <p:tav tm="100000">
                                          <p:val>
                                            <p:strVal val="#ppt_w"/>
                                          </p:val>
                                        </p:tav>
                                      </p:tavLst>
                                    </p:anim>
                                    <p:anim calcmode="lin" valueType="num">
                                      <p:cBhvr>
                                        <p:cTn id="32" dur="1000" fill="hold"/>
                                        <p:tgtEl>
                                          <p:spTgt spid="20"/>
                                        </p:tgtEl>
                                        <p:attrNameLst>
                                          <p:attrName>ppt_h</p:attrName>
                                        </p:attrNameLst>
                                      </p:cBhvr>
                                      <p:tavLst>
                                        <p:tav tm="0">
                                          <p:val>
                                            <p:fltVal val="0"/>
                                          </p:val>
                                        </p:tav>
                                        <p:tav tm="100000">
                                          <p:val>
                                            <p:strVal val="#ppt_h"/>
                                          </p:val>
                                        </p:tav>
                                      </p:tavLst>
                                    </p:anim>
                                    <p:anim calcmode="lin" valueType="num">
                                      <p:cBhvr>
                                        <p:cTn id="33"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0" fill="hold" nodeType="clickEffect">
                                  <p:stCondLst>
                                    <p:cond delay="0"/>
                                  </p:stCondLst>
                                  <p:childTnLst>
                                    <p:anim calcmode="lin" valueType="num">
                                      <p:cBhvr>
                                        <p:cTn id="42" dur="500"/>
                                        <p:tgtEl>
                                          <p:spTgt spid="20"/>
                                        </p:tgtEl>
                                        <p:attrNameLst>
                                          <p:attrName>ppt_w</p:attrName>
                                        </p:attrNameLst>
                                      </p:cBhvr>
                                      <p:tavLst>
                                        <p:tav tm="0">
                                          <p:val>
                                            <p:strVal val="ppt_w"/>
                                          </p:val>
                                        </p:tav>
                                        <p:tav tm="100000">
                                          <p:val>
                                            <p:fltVal val="0"/>
                                          </p:val>
                                        </p:tav>
                                      </p:tavLst>
                                    </p:anim>
                                    <p:anim calcmode="lin" valueType="num">
                                      <p:cBhvr>
                                        <p:cTn id="43" dur="500"/>
                                        <p:tgtEl>
                                          <p:spTgt spid="20"/>
                                        </p:tgtEl>
                                        <p:attrNameLst>
                                          <p:attrName>ppt_h</p:attrName>
                                        </p:attrNameLst>
                                      </p:cBhvr>
                                      <p:tavLst>
                                        <p:tav tm="0">
                                          <p:val>
                                            <p:strVal val="ppt_h"/>
                                          </p:val>
                                        </p:tav>
                                        <p:tav tm="100000">
                                          <p:val>
                                            <p:fltVal val="0"/>
                                          </p:val>
                                        </p:tav>
                                      </p:tavLst>
                                    </p:anim>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53" presetClass="exit" presetSubtype="0" fill="hold" grpId="1" nodeType="withEffect">
                                  <p:stCondLst>
                                    <p:cond delay="0"/>
                                  </p:stCondLst>
                                  <p:childTnLst>
                                    <p:anim calcmode="lin" valueType="num">
                                      <p:cBhvr>
                                        <p:cTn id="47" dur="500"/>
                                        <p:tgtEl>
                                          <p:spTgt spid="21"/>
                                        </p:tgtEl>
                                        <p:attrNameLst>
                                          <p:attrName>ppt_w</p:attrName>
                                        </p:attrNameLst>
                                      </p:cBhvr>
                                      <p:tavLst>
                                        <p:tav tm="0">
                                          <p:val>
                                            <p:strVal val="ppt_w"/>
                                          </p:val>
                                        </p:tav>
                                        <p:tav tm="100000">
                                          <p:val>
                                            <p:fltVal val="0"/>
                                          </p:val>
                                        </p:tav>
                                      </p:tavLst>
                                    </p:anim>
                                    <p:anim calcmode="lin" valueType="num">
                                      <p:cBhvr>
                                        <p:cTn id="48" dur="500"/>
                                        <p:tgtEl>
                                          <p:spTgt spid="21"/>
                                        </p:tgtEl>
                                        <p:attrNameLst>
                                          <p:attrName>ppt_h</p:attrName>
                                        </p:attrNameLst>
                                      </p:cBhvr>
                                      <p:tavLst>
                                        <p:tav tm="0">
                                          <p:val>
                                            <p:strVal val="ppt_h"/>
                                          </p:val>
                                        </p:tav>
                                        <p:tav tm="100000">
                                          <p:val>
                                            <p:fltVal val="0"/>
                                          </p:val>
                                        </p:tav>
                                      </p:tavLst>
                                    </p:anim>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22"/>
                                        </p:tgtEl>
                                        <p:attrNameLst>
                                          <p:attrName>ppt_x</p:attrName>
                                        </p:attrNameLst>
                                      </p:cBhvr>
                                      <p:tavLst>
                                        <p:tav tm="0">
                                          <p:val>
                                            <p:strVal val="ppt_x"/>
                                          </p:val>
                                        </p:tav>
                                        <p:tav tm="100000">
                                          <p:val>
                                            <p:strVal val="ppt_x"/>
                                          </p:val>
                                        </p:tav>
                                      </p:tavLst>
                                    </p:anim>
                                    <p:anim calcmode="lin" valueType="num">
                                      <p:cBhvr additive="base">
                                        <p:cTn id="63" dur="500"/>
                                        <p:tgtEl>
                                          <p:spTgt spid="22"/>
                                        </p:tgtEl>
                                        <p:attrNameLst>
                                          <p:attrName>ppt_y</p:attrName>
                                        </p:attrNameLst>
                                      </p:cBhvr>
                                      <p:tavLst>
                                        <p:tav tm="0">
                                          <p:val>
                                            <p:strVal val="ppt_y"/>
                                          </p:val>
                                        </p:tav>
                                        <p:tav tm="100000">
                                          <p:val>
                                            <p:strVal val="1+ppt_h/2"/>
                                          </p:val>
                                        </p:tav>
                                      </p:tavLst>
                                    </p:anim>
                                    <p:set>
                                      <p:cBhvr>
                                        <p:cTn id="64" dur="1" fill="hold">
                                          <p:stCondLst>
                                            <p:cond delay="499"/>
                                          </p:stCondLst>
                                        </p:cTn>
                                        <p:tgtEl>
                                          <p:spTgt spid="22"/>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23"/>
                                        </p:tgtEl>
                                        <p:attrNameLst>
                                          <p:attrName>ppt_x</p:attrName>
                                        </p:attrNameLst>
                                      </p:cBhvr>
                                      <p:tavLst>
                                        <p:tav tm="0">
                                          <p:val>
                                            <p:strVal val="ppt_x"/>
                                          </p:val>
                                        </p:tav>
                                        <p:tav tm="100000">
                                          <p:val>
                                            <p:strVal val="ppt_x"/>
                                          </p:val>
                                        </p:tav>
                                      </p:tavLst>
                                    </p:anim>
                                    <p:anim calcmode="lin" valueType="num">
                                      <p:cBhvr additive="base">
                                        <p:cTn id="67" dur="500"/>
                                        <p:tgtEl>
                                          <p:spTgt spid="23"/>
                                        </p:tgtEl>
                                        <p:attrNameLst>
                                          <p:attrName>ppt_y</p:attrName>
                                        </p:attrNameLst>
                                      </p:cBhvr>
                                      <p:tavLst>
                                        <p:tav tm="0">
                                          <p:val>
                                            <p:strVal val="ppt_y"/>
                                          </p:val>
                                        </p:tav>
                                        <p:tav tm="100000">
                                          <p:val>
                                            <p:strVal val="1+ppt_h/2"/>
                                          </p:val>
                                        </p:tav>
                                      </p:tavLst>
                                    </p:anim>
                                    <p:set>
                                      <p:cBhvr>
                                        <p:cTn id="6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1" grpId="0"/>
      <p:bldP spid="21" grpId="1"/>
      <p:bldP spid="23" grpId="0"/>
      <p:bldP spid="23"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5" name="Shape 315"/>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36</a:t>
            </a:fld>
            <a:endParaRPr lang="en"/>
          </a:p>
        </p:txBody>
      </p:sp>
      <p:graphicFrame>
        <p:nvGraphicFramePr>
          <p:cNvPr id="5" name="Diagram 4"/>
          <p:cNvGraphicFramePr/>
          <p:nvPr/>
        </p:nvGraphicFramePr>
        <p:xfrm>
          <a:off x="1219200" y="1581150"/>
          <a:ext cx="6553200" cy="1300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med">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09600" y="1581150"/>
            <a:ext cx="5567700" cy="2667000"/>
          </a:xfrm>
          <a:prstGeom prst="rect">
            <a:avLst/>
          </a:prstGeom>
        </p:spPr>
        <p:txBody>
          <a:bodyPr lIns="91425" tIns="91425" rIns="91425" bIns="91425" anchor="ctr" anchorCtr="0">
            <a:noAutofit/>
          </a:bodyPr>
          <a:lstStyle/>
          <a:p>
            <a:pPr lvl="0" rtl="0">
              <a:spcBef>
                <a:spcPts val="0"/>
              </a:spcBef>
              <a:buNone/>
            </a:pPr>
            <a:r>
              <a:rPr lang="en" sz="5400" dirty="0" smtClean="0">
                <a:solidFill>
                  <a:srgbClr val="FF9800"/>
                </a:solidFill>
              </a:rPr>
              <a:t>What do we KNOW? What have we LEARNT? </a:t>
            </a:r>
            <a:endParaRPr lang="en" sz="5400" dirty="0">
              <a:solidFill>
                <a:srgbClr val="FF9800"/>
              </a:solidFill>
            </a:endParaRPr>
          </a:p>
        </p:txBody>
      </p:sp>
      <p:grpSp>
        <p:nvGrpSpPr>
          <p:cNvPr id="2" name="Shape 250"/>
          <p:cNvGrpSpPr/>
          <p:nvPr/>
        </p:nvGrpSpPr>
        <p:grpSpPr>
          <a:xfrm>
            <a:off x="6682480" y="378837"/>
            <a:ext cx="1588638" cy="1588654"/>
            <a:chOff x="6643075" y="3664250"/>
            <a:chExt cx="407950" cy="407975"/>
          </a:xfrm>
        </p:grpSpPr>
        <p:sp>
          <p:nvSpPr>
            <p:cNvPr id="251" name="Shape 2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C7D3E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 name="Shape 253"/>
          <p:cNvGrpSpPr/>
          <p:nvPr/>
        </p:nvGrpSpPr>
        <p:grpSpPr>
          <a:xfrm rot="-587363">
            <a:off x="6589250" y="2174497"/>
            <a:ext cx="653126" cy="653133"/>
            <a:chOff x="576250" y="4319400"/>
            <a:chExt cx="442075" cy="442050"/>
          </a:xfrm>
        </p:grpSpPr>
        <p:sp>
          <p:nvSpPr>
            <p:cNvPr id="254" name="Shape 2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58" name="Shape 258"/>
          <p:cNvSpPr/>
          <p:nvPr/>
        </p:nvSpPr>
        <p:spPr>
          <a:xfrm>
            <a:off x="6302723" y="745607"/>
            <a:ext cx="248335" cy="23712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rot="2697322">
            <a:off x="7939079" y="1959478"/>
            <a:ext cx="376960" cy="35993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8237291" y="1754006"/>
            <a:ext cx="150972" cy="14422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1" name="Shape 261"/>
          <p:cNvSpPr/>
          <p:nvPr/>
        </p:nvSpPr>
        <p:spPr>
          <a:xfrm rot="1280149">
            <a:off x="6130689" y="1460795"/>
            <a:ext cx="150975" cy="144203"/>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37</a:t>
            </a:fld>
            <a:endParaRPr lang="en"/>
          </a:p>
        </p:txBody>
      </p:sp>
    </p:spTree>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871148"/>
            <a:ext cx="4094400" cy="1159800"/>
          </a:xfrm>
          <a:prstGeom prst="rect">
            <a:avLst/>
          </a:prstGeom>
        </p:spPr>
        <p:txBody>
          <a:bodyPr lIns="91425" tIns="91425" rIns="91425" bIns="91425" anchor="b" anchorCtr="0">
            <a:noAutofit/>
          </a:bodyPr>
          <a:lstStyle/>
          <a:p>
            <a:r>
              <a:rPr lang="en-US" dirty="0" smtClean="0"/>
              <a:t>Future of Big Data</a:t>
            </a:r>
            <a:endParaRPr lang="en-US"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38</a:t>
            </a:fld>
            <a:endParaRPr lang="en"/>
          </a:p>
        </p:txBody>
      </p:sp>
    </p:spTree>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814275" y="392575"/>
            <a:ext cx="5492400" cy="766200"/>
          </a:xfrm>
          <a:prstGeom prst="rect">
            <a:avLst/>
          </a:prstGeom>
        </p:spPr>
        <p:txBody>
          <a:bodyPr lIns="91425" tIns="91425" rIns="91425" bIns="91425" anchor="ctr" anchorCtr="0">
            <a:noAutofit/>
          </a:bodyPr>
          <a:lstStyle/>
          <a:p>
            <a:pPr lvl="0" rtl="0">
              <a:spcBef>
                <a:spcPts val="0"/>
              </a:spcBef>
              <a:buNone/>
            </a:pPr>
            <a:r>
              <a:rPr lang="en" dirty="0" smtClean="0"/>
              <a:t>THE FUTURE</a:t>
            </a:r>
            <a:endParaRPr lang="en" dirty="0"/>
          </a:p>
        </p:txBody>
      </p:sp>
      <p:sp>
        <p:nvSpPr>
          <p:cNvPr id="301" name="Shape 301"/>
          <p:cNvSpPr txBox="1">
            <a:spLocks noGrp="1"/>
          </p:cNvSpPr>
          <p:nvPr>
            <p:ph type="body" idx="1"/>
          </p:nvPr>
        </p:nvSpPr>
        <p:spPr>
          <a:xfrm>
            <a:off x="814274" y="1327350"/>
            <a:ext cx="4595926" cy="3606600"/>
          </a:xfrm>
          <a:prstGeom prst="rect">
            <a:avLst/>
          </a:prstGeom>
        </p:spPr>
        <p:txBody>
          <a:bodyPr lIns="91425" tIns="91425" rIns="91425" bIns="91425" anchor="ctr" anchorCtr="0">
            <a:noAutofit/>
          </a:bodyPr>
          <a:lstStyle/>
          <a:p>
            <a:pPr>
              <a:buNone/>
            </a:pPr>
            <a:r>
              <a:rPr lang="en-US" sz="2000" dirty="0" smtClean="0"/>
              <a:t>Almost everyone can agree that big data has taken the business world by storm, but what’s next?  </a:t>
            </a:r>
          </a:p>
          <a:p>
            <a:pPr>
              <a:buNone/>
            </a:pPr>
            <a:r>
              <a:rPr lang="en-US" sz="2000" dirty="0" smtClean="0"/>
              <a:t>Will data continue to grow?  </a:t>
            </a:r>
          </a:p>
          <a:p>
            <a:pPr>
              <a:buNone/>
            </a:pPr>
            <a:r>
              <a:rPr lang="en-US" sz="2000" dirty="0" smtClean="0"/>
              <a:t>What technologies will develop around it?</a:t>
            </a:r>
          </a:p>
          <a:p>
            <a:pPr>
              <a:buNone/>
            </a:pPr>
            <a:r>
              <a:rPr lang="en-US" sz="2000" dirty="0" smtClean="0"/>
              <a:t> Or will big data become a relic as quickly as the next trend — cognitive technology? Fast data ? - appears on the horizon.</a:t>
            </a:r>
            <a:endParaRPr lang="en-US" sz="2000" dirty="0"/>
          </a:p>
        </p:txBody>
      </p:sp>
      <p:sp>
        <p:nvSpPr>
          <p:cNvPr id="303" name="Shape 30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39</a:t>
            </a:fld>
            <a:endParaRPr lang="en"/>
          </a:p>
        </p:txBody>
      </p:sp>
      <p:pic>
        <p:nvPicPr>
          <p:cNvPr id="12" name="Picture 11" descr="76e3db7a728fc3afe7e6bbd64316e855_confused-look-clipart-confused-clip-art_261-291.jpeg"/>
          <p:cNvPicPr>
            <a:picLocks noChangeAspect="1"/>
          </p:cNvPicPr>
          <p:nvPr/>
        </p:nvPicPr>
        <p:blipFill>
          <a:blip r:embed="rId3"/>
          <a:stretch>
            <a:fillRect/>
          </a:stretch>
        </p:blipFill>
        <p:spPr>
          <a:xfrm>
            <a:off x="5562600" y="1352550"/>
            <a:ext cx="2895600" cy="3041948"/>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1">
                                            <p:txEl>
                                              <p:pRg st="0" end="0"/>
                                            </p:txEl>
                                          </p:spTgt>
                                        </p:tgtEl>
                                        <p:attrNameLst>
                                          <p:attrName>style.visibility</p:attrName>
                                        </p:attrNameLst>
                                      </p:cBhvr>
                                      <p:to>
                                        <p:strVal val="visible"/>
                                      </p:to>
                                    </p:set>
                                    <p:animEffect transition="in" filter="blinds(horizontal)">
                                      <p:cBhvr>
                                        <p:cTn id="7" dur="1000"/>
                                        <p:tgtEl>
                                          <p:spTgt spid="30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1">
                                            <p:txEl>
                                              <p:pRg st="1" end="1"/>
                                            </p:txEl>
                                          </p:spTgt>
                                        </p:tgtEl>
                                        <p:attrNameLst>
                                          <p:attrName>style.visibility</p:attrName>
                                        </p:attrNameLst>
                                      </p:cBhvr>
                                      <p:to>
                                        <p:strVal val="visible"/>
                                      </p:to>
                                    </p:set>
                                    <p:animEffect transition="in" filter="blinds(horizontal)">
                                      <p:cBhvr>
                                        <p:cTn id="10" dur="1000"/>
                                        <p:tgtEl>
                                          <p:spTgt spid="30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1">
                                            <p:txEl>
                                              <p:pRg st="2" end="2"/>
                                            </p:txEl>
                                          </p:spTgt>
                                        </p:tgtEl>
                                        <p:attrNameLst>
                                          <p:attrName>style.visibility</p:attrName>
                                        </p:attrNameLst>
                                      </p:cBhvr>
                                      <p:to>
                                        <p:strVal val="visible"/>
                                      </p:to>
                                    </p:set>
                                    <p:animEffect transition="in" filter="blinds(horizontal)">
                                      <p:cBhvr>
                                        <p:cTn id="13" dur="1000"/>
                                        <p:tgtEl>
                                          <p:spTgt spid="30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01">
                                            <p:txEl>
                                              <p:pRg st="3" end="3"/>
                                            </p:txEl>
                                          </p:spTgt>
                                        </p:tgtEl>
                                        <p:attrNameLst>
                                          <p:attrName>style.visibility</p:attrName>
                                        </p:attrNameLst>
                                      </p:cBhvr>
                                      <p:to>
                                        <p:strVal val="visible"/>
                                      </p:to>
                                    </p:set>
                                    <p:animEffect transition="in" filter="blinds(horizontal)">
                                      <p:cBhvr>
                                        <p:cTn id="16" dur="1000"/>
                                        <p:tgtEl>
                                          <p:spTgt spid="30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amond(in)">
                                      <p:cBhvr>
                                        <p:cTn id="21" dur="2000"/>
                                        <p:tgtEl>
                                          <p:spTgt spid="12"/>
                                        </p:tgtEl>
                                      </p:cBhvr>
                                    </p:animEffect>
                                  </p:childTnLst>
                                </p:cTn>
                              </p:par>
                            </p:childTnLst>
                          </p:cTn>
                        </p:par>
                        <p:par>
                          <p:cTn id="22" fill="hold">
                            <p:stCondLst>
                              <p:cond delay="2000"/>
                            </p:stCondLst>
                            <p:childTnLst>
                              <p:par>
                                <p:cTn id="23" presetID="8" presetClass="emph" presetSubtype="0" fill="hold" nodeType="afterEffect">
                                  <p:stCondLst>
                                    <p:cond delay="0"/>
                                  </p:stCondLst>
                                  <p:childTnLst>
                                    <p:animRot by="21600000">
                                      <p:cBhvr>
                                        <p:cTn id="24"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a:t>
            </a:fld>
            <a:endParaRPr lang="en"/>
          </a:p>
        </p:txBody>
      </p:sp>
      <p:pic>
        <p:nvPicPr>
          <p:cNvPr id="4" name="Picture 3" descr="caveman.jpg"/>
          <p:cNvPicPr>
            <a:picLocks noChangeAspect="1"/>
          </p:cNvPicPr>
          <p:nvPr/>
        </p:nvPicPr>
        <p:blipFill>
          <a:blip r:embed="rId2"/>
          <a:stretch>
            <a:fillRect/>
          </a:stretch>
        </p:blipFill>
        <p:spPr>
          <a:xfrm>
            <a:off x="2438400" y="1443990"/>
            <a:ext cx="5093829" cy="31089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Shape 248"/>
          <p:cNvSpPr txBox="1">
            <a:spLocks/>
          </p:cNvSpPr>
          <p:nvPr/>
        </p:nvSpPr>
        <p:spPr>
          <a:xfrm>
            <a:off x="1828800" y="1504950"/>
            <a:ext cx="5943600" cy="2209800"/>
          </a:xfrm>
          <a:prstGeom prst="rect">
            <a:avLst/>
          </a:prstGeom>
          <a:no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US" sz="44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origin of</a:t>
            </a:r>
          </a:p>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lang="en-US" sz="7200" b="1" dirty="0" smtClean="0">
                <a:solidFill>
                  <a:srgbClr val="FF9800"/>
                </a:solidFill>
                <a:latin typeface="Roboto Condensed"/>
                <a:ea typeface="Roboto Condensed"/>
                <a:cs typeface="Roboto Condensed"/>
                <a:sym typeface="Roboto Condensed"/>
              </a:rPr>
              <a:t>DATA ?</a:t>
            </a:r>
            <a:endParaRPr kumimoji="0" lang="en" sz="72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grpId="1" nodeType="clickEffect">
                                  <p:stCondLst>
                                    <p:cond delay="0"/>
                                  </p:stCondLst>
                                  <p:childTnLst>
                                    <p:animMotion origin="layout" path="M 0 -0.0222 L 0 -0.46624 " pathEditMode="relative" rAng="0" ptsTypes="AA">
                                      <p:cBhvr>
                                        <p:cTn id="12" dur="2000" fill="hold"/>
                                        <p:tgtEl>
                                          <p:spTgt spid="5"/>
                                        </p:tgtEl>
                                        <p:attrNameLst>
                                          <p:attrName>ppt_x</p:attrName>
                                          <p:attrName>ppt_y</p:attrName>
                                        </p:attrNameLst>
                                      </p:cBhvr>
                                      <p:rCtr x="0" y="-222"/>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THE FUTURE</a:t>
            </a:r>
            <a:endParaRPr lang="en-US" dirty="0"/>
          </a:p>
        </p:txBody>
      </p:sp>
      <p:sp>
        <p:nvSpPr>
          <p:cNvPr id="3" name="Text Placeholder 2"/>
          <p:cNvSpPr>
            <a:spLocks noGrp="1"/>
          </p:cNvSpPr>
          <p:nvPr>
            <p:ph type="body" idx="1"/>
          </p:nvPr>
        </p:nvSpPr>
        <p:spPr>
          <a:xfrm>
            <a:off x="762000" y="1885950"/>
            <a:ext cx="3048000" cy="1828800"/>
          </a:xfrm>
        </p:spPr>
        <p:txBody>
          <a:bodyPr/>
          <a:lstStyle/>
          <a:p>
            <a:pPr lvl="0">
              <a:buNone/>
            </a:pPr>
            <a:r>
              <a:rPr lang="en-US" sz="2800" dirty="0" smtClean="0"/>
              <a:t>Data volumes will continue to grow</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40</a:t>
            </a:fld>
            <a:endParaRPr lang="en"/>
          </a:p>
        </p:txBody>
      </p:sp>
      <p:sp>
        <p:nvSpPr>
          <p:cNvPr id="8" name="TextBox 7"/>
          <p:cNvSpPr txBox="1"/>
          <p:nvPr/>
        </p:nvSpPr>
        <p:spPr>
          <a:xfrm>
            <a:off x="762000" y="1885950"/>
            <a:ext cx="2819400" cy="1938992"/>
          </a:xfrm>
          <a:prstGeom prst="rect">
            <a:avLst/>
          </a:prstGeom>
          <a:noFill/>
        </p:spPr>
        <p:txBody>
          <a:bodyPr wrap="square" rtlCol="0">
            <a:spAutoFit/>
          </a:bodyPr>
          <a:lstStyle/>
          <a:p>
            <a:pPr lvl="0"/>
            <a:r>
              <a:rPr lang="en-US" sz="2400" dirty="0" smtClean="0">
                <a:solidFill>
                  <a:srgbClr val="263248"/>
                </a:solidFill>
                <a:latin typeface="Roboto Condensed Light"/>
                <a:ea typeface="Roboto Condensed Light"/>
                <a:cs typeface="Roboto Condensed Light"/>
                <a:sym typeface="Roboto Condensed Light"/>
              </a:rPr>
              <a:t>Prescriptive analytics will be built in to business analytics software. </a:t>
            </a:r>
          </a:p>
          <a:p>
            <a:endParaRPr lang="en-US" sz="2400" dirty="0" smtClean="0"/>
          </a:p>
        </p:txBody>
      </p:sp>
      <p:sp>
        <p:nvSpPr>
          <p:cNvPr id="9" name="TextBox 8"/>
          <p:cNvSpPr txBox="1"/>
          <p:nvPr/>
        </p:nvSpPr>
        <p:spPr>
          <a:xfrm>
            <a:off x="838200" y="2038350"/>
            <a:ext cx="2971800" cy="1538883"/>
          </a:xfrm>
          <a:prstGeom prst="rect">
            <a:avLst/>
          </a:prstGeom>
          <a:noFill/>
        </p:spPr>
        <p:txBody>
          <a:bodyPr wrap="square" rtlCol="0">
            <a:spAutoFit/>
          </a:bodyPr>
          <a:lstStyle/>
          <a:p>
            <a:pPr lvl="0"/>
            <a:r>
              <a:rPr lang="en-US" sz="2000" dirty="0" smtClean="0">
                <a:solidFill>
                  <a:srgbClr val="263248"/>
                </a:solidFill>
                <a:latin typeface="Roboto Condensed Light"/>
                <a:ea typeface="Roboto Condensed Light"/>
                <a:cs typeface="Roboto Condensed Light"/>
                <a:sym typeface="Roboto Condensed Light"/>
              </a:rPr>
              <a:t>Real-time streaming insights into data will be the hallmarks of data winners going forward.</a:t>
            </a:r>
          </a:p>
          <a:p>
            <a:endParaRPr lang="en-US" dirty="0" smtClean="0"/>
          </a:p>
        </p:txBody>
      </p:sp>
      <p:sp>
        <p:nvSpPr>
          <p:cNvPr id="10" name="TextBox 9"/>
          <p:cNvSpPr txBox="1"/>
          <p:nvPr/>
        </p:nvSpPr>
        <p:spPr>
          <a:xfrm>
            <a:off x="685800" y="2038350"/>
            <a:ext cx="3200400" cy="2375009"/>
          </a:xfrm>
          <a:prstGeom prst="rect">
            <a:avLst/>
          </a:prstGeom>
          <a:noFill/>
        </p:spPr>
        <p:txBody>
          <a:bodyPr wrap="square" rtlCol="0">
            <a:spAutoFit/>
          </a:bodyPr>
          <a:lstStyle/>
          <a:p>
            <a:pPr>
              <a:spcAft>
                <a:spcPts val="1000"/>
              </a:spcAft>
              <a:buClr>
                <a:srgbClr val="C7D3E6"/>
              </a:buClr>
              <a:buSzPct val="100000"/>
            </a:pPr>
            <a:r>
              <a:rPr lang="en-US" sz="2400" dirty="0" smtClean="0">
                <a:solidFill>
                  <a:srgbClr val="263248"/>
                </a:solidFill>
                <a:latin typeface="Roboto Condensed Light"/>
                <a:ea typeface="Roboto Condensed Light"/>
                <a:cs typeface="Roboto Condensed Light"/>
                <a:sym typeface="Roboto Condensed Light"/>
              </a:rPr>
              <a:t>Big data will face huge challenges around privacy, especially with the new privacy regulation.</a:t>
            </a:r>
          </a:p>
          <a:p>
            <a:endParaRPr lang="en-US" sz="2000" dirty="0"/>
          </a:p>
        </p:txBody>
      </p:sp>
      <p:sp>
        <p:nvSpPr>
          <p:cNvPr id="11" name="TextBox 10"/>
          <p:cNvSpPr txBox="1"/>
          <p:nvPr/>
        </p:nvSpPr>
        <p:spPr>
          <a:xfrm>
            <a:off x="838200" y="2114550"/>
            <a:ext cx="2971800" cy="1051570"/>
          </a:xfrm>
          <a:prstGeom prst="rect">
            <a:avLst/>
          </a:prstGeom>
          <a:noFill/>
        </p:spPr>
        <p:txBody>
          <a:bodyPr wrap="square" rtlCol="0">
            <a:spAutoFit/>
          </a:bodyPr>
          <a:lstStyle/>
          <a:p>
            <a:pPr lvl="0">
              <a:spcAft>
                <a:spcPts val="1000"/>
              </a:spcAft>
              <a:buClr>
                <a:srgbClr val="C7D3E6"/>
              </a:buClr>
              <a:buSzPct val="100000"/>
            </a:pPr>
            <a:r>
              <a:rPr lang="en-US" sz="2000" dirty="0" smtClean="0">
                <a:solidFill>
                  <a:srgbClr val="263248"/>
                </a:solidFill>
                <a:latin typeface="Roboto Condensed Light"/>
                <a:ea typeface="Roboto Condensed Light"/>
                <a:cs typeface="Roboto Condensed Light"/>
                <a:sym typeface="Roboto Condensed Light"/>
              </a:rPr>
              <a:t>Machine learning is a top strategic trend for 2016.</a:t>
            </a:r>
          </a:p>
          <a:p>
            <a:endParaRPr lang="en-US" dirty="0"/>
          </a:p>
        </p:txBody>
      </p:sp>
      <p:pic>
        <p:nvPicPr>
          <p:cNvPr id="12" name="Picture 11" descr="grey_new_seo2-25-512.png"/>
          <p:cNvPicPr>
            <a:picLocks noChangeAspect="1"/>
          </p:cNvPicPr>
          <p:nvPr/>
        </p:nvPicPr>
        <p:blipFill>
          <a:blip r:embed="rId2"/>
          <a:stretch>
            <a:fillRect/>
          </a:stretch>
        </p:blipFill>
        <p:spPr>
          <a:xfrm>
            <a:off x="4267200" y="1657350"/>
            <a:ext cx="2514600" cy="1885950"/>
          </a:xfrm>
          <a:prstGeom prst="rect">
            <a:avLst/>
          </a:prstGeom>
        </p:spPr>
      </p:pic>
      <p:pic>
        <p:nvPicPr>
          <p:cNvPr id="13" name="Picture 12" descr="vector_257_02-01-512.png"/>
          <p:cNvPicPr>
            <a:picLocks noChangeAspect="1"/>
          </p:cNvPicPr>
          <p:nvPr/>
        </p:nvPicPr>
        <p:blipFill>
          <a:blip r:embed="rId3"/>
          <a:stretch>
            <a:fillRect/>
          </a:stretch>
        </p:blipFill>
        <p:spPr>
          <a:xfrm>
            <a:off x="4419600" y="1733550"/>
            <a:ext cx="2286000" cy="2133600"/>
          </a:xfrm>
          <a:prstGeom prst="rect">
            <a:avLst/>
          </a:prstGeom>
        </p:spPr>
      </p:pic>
      <p:pic>
        <p:nvPicPr>
          <p:cNvPr id="14" name="Picture 13" descr="Icon-PredictiveAnalytics_150H.png"/>
          <p:cNvPicPr>
            <a:picLocks noChangeAspect="1"/>
          </p:cNvPicPr>
          <p:nvPr/>
        </p:nvPicPr>
        <p:blipFill>
          <a:blip r:embed="rId4"/>
          <a:stretch>
            <a:fillRect/>
          </a:stretch>
        </p:blipFill>
        <p:spPr>
          <a:xfrm>
            <a:off x="4114800" y="1885950"/>
            <a:ext cx="2650618" cy="1752600"/>
          </a:xfrm>
          <a:prstGeom prst="rect">
            <a:avLst/>
          </a:prstGeom>
        </p:spPr>
      </p:pic>
      <p:pic>
        <p:nvPicPr>
          <p:cNvPr id="15" name="Picture 14" descr="streaming-icon.jpg"/>
          <p:cNvPicPr>
            <a:picLocks noChangeAspect="1"/>
          </p:cNvPicPr>
          <p:nvPr/>
        </p:nvPicPr>
        <p:blipFill>
          <a:blip r:embed="rId5"/>
          <a:stretch>
            <a:fillRect/>
          </a:stretch>
        </p:blipFill>
        <p:spPr>
          <a:xfrm>
            <a:off x="4495800" y="1733550"/>
            <a:ext cx="2148078" cy="1981200"/>
          </a:xfrm>
          <a:prstGeom prst="rect">
            <a:avLst/>
          </a:prstGeom>
        </p:spPr>
      </p:pic>
      <p:pic>
        <p:nvPicPr>
          <p:cNvPr id="16" name="Picture 15" descr="machinelearning.jpg"/>
          <p:cNvPicPr>
            <a:picLocks noChangeAspect="1"/>
          </p:cNvPicPr>
          <p:nvPr/>
        </p:nvPicPr>
        <p:blipFill>
          <a:blip r:embed="rId6"/>
          <a:stretch>
            <a:fillRect/>
          </a:stretch>
        </p:blipFill>
        <p:spPr>
          <a:xfrm>
            <a:off x="4419600" y="2038350"/>
            <a:ext cx="2382153" cy="1752600"/>
          </a:xfrm>
          <a:prstGeom prst="rect">
            <a:avLst/>
          </a:prstGeom>
        </p:spPr>
      </p:pic>
      <p:sp>
        <p:nvSpPr>
          <p:cNvPr id="17" name="TextBox 16"/>
          <p:cNvSpPr txBox="1"/>
          <p:nvPr/>
        </p:nvSpPr>
        <p:spPr>
          <a:xfrm>
            <a:off x="685800" y="1962150"/>
            <a:ext cx="3505200" cy="1938992"/>
          </a:xfrm>
          <a:prstGeom prst="rect">
            <a:avLst/>
          </a:prstGeom>
          <a:noFill/>
        </p:spPr>
        <p:txBody>
          <a:bodyPr wrap="square" rtlCol="0">
            <a:spAutoFit/>
          </a:bodyPr>
          <a:lstStyle/>
          <a:p>
            <a:pPr lvl="0"/>
            <a:r>
              <a:rPr lang="en-US" sz="2000" dirty="0" smtClean="0">
                <a:solidFill>
                  <a:srgbClr val="263248"/>
                </a:solidFill>
                <a:latin typeface="Roboto Condensed Light"/>
                <a:ea typeface="Roboto Condensed Light"/>
                <a:cs typeface="Roboto Condensed Light"/>
                <a:sym typeface="Roboto Condensed Light"/>
              </a:rPr>
              <a:t>Autonomous agents and things” will continue to be a huge trend, including robots, autonomous vehicles, virtual personal assistants, and smart advisers. </a:t>
            </a:r>
          </a:p>
          <a:p>
            <a:endParaRPr lang="en-US" sz="2000" dirty="0" smtClean="0">
              <a:solidFill>
                <a:srgbClr val="263248"/>
              </a:solidFill>
              <a:latin typeface="Roboto Condensed Light"/>
              <a:ea typeface="Roboto Condensed Light"/>
              <a:cs typeface="Roboto Condensed Light"/>
              <a:sym typeface="Roboto Condensed Light"/>
            </a:endParaRPr>
          </a:p>
        </p:txBody>
      </p:sp>
      <p:pic>
        <p:nvPicPr>
          <p:cNvPr id="18" name="Picture 17" descr="stock-vector-self-driving-and-autonomous-vehicles-vector-icon-set-321560975.jpg"/>
          <p:cNvPicPr>
            <a:picLocks noChangeAspect="1"/>
          </p:cNvPicPr>
          <p:nvPr/>
        </p:nvPicPr>
        <p:blipFill>
          <a:blip r:embed="rId7"/>
          <a:srcRect t="11240" b="9087"/>
          <a:stretch>
            <a:fillRect/>
          </a:stretch>
        </p:blipFill>
        <p:spPr>
          <a:xfrm>
            <a:off x="5105400" y="1809750"/>
            <a:ext cx="3404286" cy="2209800"/>
          </a:xfrm>
          <a:prstGeom prst="rect">
            <a:avLst/>
          </a:prstGeom>
        </p:spPr>
      </p:pic>
      <p:sp>
        <p:nvSpPr>
          <p:cNvPr id="19" name="TextBox 18"/>
          <p:cNvSpPr txBox="1"/>
          <p:nvPr/>
        </p:nvSpPr>
        <p:spPr>
          <a:xfrm>
            <a:off x="762000" y="2266950"/>
            <a:ext cx="3200400" cy="1015663"/>
          </a:xfrm>
          <a:prstGeom prst="rect">
            <a:avLst/>
          </a:prstGeom>
          <a:noFill/>
        </p:spPr>
        <p:txBody>
          <a:bodyPr wrap="square" rtlCol="0">
            <a:spAutoFit/>
          </a:bodyPr>
          <a:lstStyle/>
          <a:p>
            <a:r>
              <a:rPr lang="en-US" sz="2000" dirty="0" smtClean="0">
                <a:solidFill>
                  <a:srgbClr val="263248"/>
                </a:solidFill>
                <a:latin typeface="Roboto Condensed Light"/>
                <a:ea typeface="Roboto Condensed Light"/>
                <a:cs typeface="Roboto Condensed Light"/>
                <a:sym typeface="Roboto Condensed Light"/>
              </a:rPr>
              <a:t>“Fast data” and “actionable data” will replace big data, according to some experts. </a:t>
            </a:r>
          </a:p>
        </p:txBody>
      </p:sp>
      <p:pic>
        <p:nvPicPr>
          <p:cNvPr id="20" name="Picture 19" descr="Big Data is Really Dead - Tony Shan.png"/>
          <p:cNvPicPr>
            <a:picLocks noChangeAspect="1"/>
          </p:cNvPicPr>
          <p:nvPr/>
        </p:nvPicPr>
        <p:blipFill>
          <a:blip r:embed="rId8"/>
          <a:stretch>
            <a:fillRect/>
          </a:stretch>
        </p:blipFill>
        <p:spPr>
          <a:xfrm>
            <a:off x="4572000" y="1657350"/>
            <a:ext cx="3048000" cy="2334957"/>
          </a:xfrm>
          <a:prstGeom prst="rect">
            <a:avLst/>
          </a:prstGeom>
        </p:spPr>
      </p:pic>
      <p:sp>
        <p:nvSpPr>
          <p:cNvPr id="21" name="TextBox 20"/>
          <p:cNvSpPr txBox="1"/>
          <p:nvPr/>
        </p:nvSpPr>
        <p:spPr>
          <a:xfrm>
            <a:off x="838200" y="1809750"/>
            <a:ext cx="3200400" cy="2462213"/>
          </a:xfrm>
          <a:prstGeom prst="rect">
            <a:avLst/>
          </a:prstGeom>
          <a:noFill/>
        </p:spPr>
        <p:txBody>
          <a:bodyPr wrap="square" rtlCol="0">
            <a:spAutoFit/>
          </a:bodyPr>
          <a:lstStyle/>
          <a:p>
            <a:pPr lvl="0"/>
            <a:r>
              <a:rPr lang="en-US" sz="2000" dirty="0" smtClean="0">
                <a:solidFill>
                  <a:srgbClr val="263248"/>
                </a:solidFill>
                <a:latin typeface="Roboto Condensed Light"/>
                <a:ea typeface="Roboto Condensed Light"/>
                <a:cs typeface="Roboto Condensed Light"/>
                <a:sym typeface="Roboto Condensed Light"/>
              </a:rPr>
              <a:t>Businesses using data will see $430 billion in productivity benefits over their competition not using data by 2020, according to International Institute for Analytics. </a:t>
            </a:r>
          </a:p>
          <a:p>
            <a:endParaRPr lang="en-US" dirty="0"/>
          </a:p>
        </p:txBody>
      </p:sp>
      <p:pic>
        <p:nvPicPr>
          <p:cNvPr id="22" name="Picture 21" descr="money-pay-raise-dollar-growth-chart-300x200.jpg"/>
          <p:cNvPicPr>
            <a:picLocks noChangeAspect="1"/>
          </p:cNvPicPr>
          <p:nvPr/>
        </p:nvPicPr>
        <p:blipFill>
          <a:blip r:embed="rId9"/>
          <a:stretch>
            <a:fillRect/>
          </a:stretch>
        </p:blipFill>
        <p:spPr>
          <a:xfrm>
            <a:off x="4800600" y="1962150"/>
            <a:ext cx="2819400" cy="190500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ox(i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grpId="1" nodeType="clickEffect">
                                  <p:stCondLst>
                                    <p:cond delay="0"/>
                                  </p:stCondLst>
                                  <p:childTnLst>
                                    <p:anim calcmode="lin" valueType="num">
                                      <p:cBhvr additive="base">
                                        <p:cTn id="1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p:tgtEl>
                                          <p:spTgt spid="3">
                                            <p:txEl>
                                              <p:pRg st="0" end="0"/>
                                            </p:txEl>
                                          </p:spTgt>
                                        </p:tgtEl>
                                        <p:attrNameLst>
                                          <p:attrName>ppt_y</p:attrName>
                                        </p:attrNameLst>
                                      </p:cBhvr>
                                      <p:tavLst>
                                        <p:tav tm="0">
                                          <p:val>
                                            <p:strVal val="ppt_y"/>
                                          </p:val>
                                        </p:tav>
                                        <p:tav tm="100000">
                                          <p:val>
                                            <p:strVal val="1+ppt_h/2"/>
                                          </p:val>
                                        </p:tav>
                                      </p:tavLst>
                                    </p:anim>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2" presetClass="exit" presetSubtype="4" fill="hold" nodeType="withEffect">
                                  <p:stCondLst>
                                    <p:cond delay="0"/>
                                  </p:stCondLst>
                                  <p:childTnLst>
                                    <p:anim calcmode="lin" valueType="num">
                                      <p:cBhvr additive="base">
                                        <p:cTn id="19" dur="500"/>
                                        <p:tgtEl>
                                          <p:spTgt spid="12"/>
                                        </p:tgtEl>
                                        <p:attrNameLst>
                                          <p:attrName>ppt_x</p:attrName>
                                        </p:attrNameLst>
                                      </p:cBhvr>
                                      <p:tavLst>
                                        <p:tav tm="0">
                                          <p:val>
                                            <p:strVal val="ppt_x"/>
                                          </p:val>
                                        </p:tav>
                                        <p:tav tm="100000">
                                          <p:val>
                                            <p:strVal val="ppt_x"/>
                                          </p:val>
                                        </p:tav>
                                      </p:tavLst>
                                    </p:anim>
                                    <p:anim calcmode="lin" valueType="num">
                                      <p:cBhvr additive="base">
                                        <p:cTn id="20" dur="500"/>
                                        <p:tgtEl>
                                          <p:spTgt spid="12"/>
                                        </p:tgtEl>
                                        <p:attrNameLst>
                                          <p:attrName>ppt_y</p:attrName>
                                        </p:attrNameLst>
                                      </p:cBhvr>
                                      <p:tavLst>
                                        <p:tav tm="0">
                                          <p:val>
                                            <p:strVal val="ppt_y"/>
                                          </p:val>
                                        </p:tav>
                                        <p:tav tm="100000">
                                          <p:val>
                                            <p:strVal val="1+ppt_h/2"/>
                                          </p:val>
                                        </p:tav>
                                      </p:tavLst>
                                    </p:anim>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amond(in)">
                                      <p:cBhvr>
                                        <p:cTn id="26" dur="1000"/>
                                        <p:tgtEl>
                                          <p:spTgt spid="10"/>
                                        </p:tgtEl>
                                      </p:cBhvr>
                                    </p:animEffect>
                                  </p:childTnLst>
                                </p:cTn>
                              </p:par>
                              <p:par>
                                <p:cTn id="27" presetID="4"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ox(in)">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10"/>
                                        </p:tgtEl>
                                        <p:attrNameLst>
                                          <p:attrName>ppt_x</p:attrName>
                                        </p:attrNameLst>
                                      </p:cBhvr>
                                      <p:tavLst>
                                        <p:tav tm="0">
                                          <p:val>
                                            <p:strVal val="ppt_x"/>
                                          </p:val>
                                        </p:tav>
                                        <p:tav tm="100000">
                                          <p:val>
                                            <p:strVal val="ppt_x"/>
                                          </p:val>
                                        </p:tav>
                                      </p:tavLst>
                                    </p:anim>
                                    <p:anim calcmode="lin" valueType="num">
                                      <p:cBhvr additive="base">
                                        <p:cTn id="34" dur="500"/>
                                        <p:tgtEl>
                                          <p:spTgt spid="10"/>
                                        </p:tgtEl>
                                        <p:attrNameLst>
                                          <p:attrName>ppt_y</p:attrName>
                                        </p:attrNameLst>
                                      </p:cBhvr>
                                      <p:tavLst>
                                        <p:tav tm="0">
                                          <p:val>
                                            <p:strVal val="ppt_y"/>
                                          </p:val>
                                        </p:tav>
                                        <p:tav tm="100000">
                                          <p:val>
                                            <p:strVal val="1+ppt_h/2"/>
                                          </p:val>
                                        </p:tav>
                                      </p:tavLst>
                                    </p:anim>
                                    <p:set>
                                      <p:cBhvr>
                                        <p:cTn id="35" dur="1" fill="hold">
                                          <p:stCondLst>
                                            <p:cond delay="499"/>
                                          </p:stCondLst>
                                        </p:cTn>
                                        <p:tgtEl>
                                          <p:spTgt spid="10"/>
                                        </p:tgtEl>
                                        <p:attrNameLst>
                                          <p:attrName>style.visibility</p:attrName>
                                        </p:attrNameLst>
                                      </p:cBhvr>
                                      <p:to>
                                        <p:strVal val="hidden"/>
                                      </p:to>
                                    </p:set>
                                  </p:childTnLst>
                                </p:cTn>
                              </p:par>
                              <p:par>
                                <p:cTn id="36" presetID="2" presetClass="exit" presetSubtype="4" fill="hold" nodeType="withEffect">
                                  <p:stCondLst>
                                    <p:cond delay="0"/>
                                  </p:stCondLst>
                                  <p:childTnLst>
                                    <p:anim calcmode="lin" valueType="num">
                                      <p:cBhvr additive="base">
                                        <p:cTn id="37" dur="500"/>
                                        <p:tgtEl>
                                          <p:spTgt spid="13"/>
                                        </p:tgtEl>
                                        <p:attrNameLst>
                                          <p:attrName>ppt_x</p:attrName>
                                        </p:attrNameLst>
                                      </p:cBhvr>
                                      <p:tavLst>
                                        <p:tav tm="0">
                                          <p:val>
                                            <p:strVal val="ppt_x"/>
                                          </p:val>
                                        </p:tav>
                                        <p:tav tm="100000">
                                          <p:val>
                                            <p:strVal val="ppt_x"/>
                                          </p:val>
                                        </p:tav>
                                      </p:tavLst>
                                    </p:anim>
                                    <p:anim calcmode="lin" valueType="num">
                                      <p:cBhvr additive="base">
                                        <p:cTn id="38" dur="500"/>
                                        <p:tgtEl>
                                          <p:spTgt spid="13"/>
                                        </p:tgtEl>
                                        <p:attrNameLst>
                                          <p:attrName>ppt_y</p:attrName>
                                        </p:attrNameLst>
                                      </p:cBhvr>
                                      <p:tavLst>
                                        <p:tav tm="0">
                                          <p:val>
                                            <p:strVal val="ppt_y"/>
                                          </p:val>
                                        </p:tav>
                                        <p:tav tm="100000">
                                          <p:val>
                                            <p:strVal val="1+ppt_h/2"/>
                                          </p:val>
                                        </p:tav>
                                      </p:tavLst>
                                    </p:anim>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across)">
                                      <p:cBhvr>
                                        <p:cTn id="44" dur="500"/>
                                        <p:tgtEl>
                                          <p:spTgt spid="8"/>
                                        </p:tgtEl>
                                      </p:cBhvr>
                                    </p:animEffect>
                                  </p:childTnLst>
                                </p:cTn>
                              </p:par>
                              <p:par>
                                <p:cTn id="45" presetID="5"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8"/>
                                        </p:tgtEl>
                                        <p:attrNameLst>
                                          <p:attrName>ppt_x</p:attrName>
                                        </p:attrNameLst>
                                      </p:cBhvr>
                                      <p:tavLst>
                                        <p:tav tm="0">
                                          <p:val>
                                            <p:strVal val="ppt_x"/>
                                          </p:val>
                                        </p:tav>
                                        <p:tav tm="100000">
                                          <p:val>
                                            <p:strVal val="ppt_x"/>
                                          </p:val>
                                        </p:tav>
                                      </p:tavLst>
                                    </p:anim>
                                    <p:anim calcmode="lin" valueType="num">
                                      <p:cBhvr additive="base">
                                        <p:cTn id="52" dur="500"/>
                                        <p:tgtEl>
                                          <p:spTgt spid="8"/>
                                        </p:tgtEl>
                                        <p:attrNameLst>
                                          <p:attrName>ppt_y</p:attrName>
                                        </p:attrNameLst>
                                      </p:cBhvr>
                                      <p:tavLst>
                                        <p:tav tm="0">
                                          <p:val>
                                            <p:strVal val="ppt_y"/>
                                          </p:val>
                                        </p:tav>
                                        <p:tav tm="100000">
                                          <p:val>
                                            <p:strVal val="1+ppt_h/2"/>
                                          </p:val>
                                        </p:tav>
                                      </p:tavLst>
                                    </p:anim>
                                    <p:set>
                                      <p:cBhvr>
                                        <p:cTn id="53" dur="1" fill="hold">
                                          <p:stCondLst>
                                            <p:cond delay="499"/>
                                          </p:stCondLst>
                                        </p:cTn>
                                        <p:tgtEl>
                                          <p:spTgt spid="8"/>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14"/>
                                        </p:tgtEl>
                                        <p:attrNameLst>
                                          <p:attrName>ppt_x</p:attrName>
                                        </p:attrNameLst>
                                      </p:cBhvr>
                                      <p:tavLst>
                                        <p:tav tm="0">
                                          <p:val>
                                            <p:strVal val="ppt_x"/>
                                          </p:val>
                                        </p:tav>
                                        <p:tav tm="100000">
                                          <p:val>
                                            <p:strVal val="ppt_x"/>
                                          </p:val>
                                        </p:tav>
                                      </p:tavLst>
                                    </p:anim>
                                    <p:anim calcmode="lin" valueType="num">
                                      <p:cBhvr additive="base">
                                        <p:cTn id="56" dur="500"/>
                                        <p:tgtEl>
                                          <p:spTgt spid="14"/>
                                        </p:tgtEl>
                                        <p:attrNameLst>
                                          <p:attrName>ppt_y</p:attrName>
                                        </p:attrNameLst>
                                      </p:cBhvr>
                                      <p:tavLst>
                                        <p:tav tm="0">
                                          <p:val>
                                            <p:strVal val="ppt_y"/>
                                          </p:val>
                                        </p:tav>
                                        <p:tav tm="100000">
                                          <p:val>
                                            <p:strVal val="1+ppt_h/2"/>
                                          </p:val>
                                        </p:tav>
                                      </p:tavLst>
                                    </p:anim>
                                    <p:set>
                                      <p:cBhvr>
                                        <p:cTn id="57" dur="1" fill="hold">
                                          <p:stCondLst>
                                            <p:cond delay="499"/>
                                          </p:stCondLst>
                                        </p:cTn>
                                        <p:tgtEl>
                                          <p:spTgt spid="1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diamond(in)">
                                      <p:cBhvr>
                                        <p:cTn id="62" dur="1000"/>
                                        <p:tgtEl>
                                          <p:spTgt spid="9"/>
                                        </p:tgtEl>
                                      </p:cBhvr>
                                    </p:animEffect>
                                  </p:childTnLst>
                                </p:cTn>
                              </p:par>
                              <p:par>
                                <p:cTn id="63" presetID="4" presetClass="entr" presetSubtype="16"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box(in)">
                                      <p:cBhvr>
                                        <p:cTn id="65" dur="10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1" nodeType="clickEffect">
                                  <p:stCondLst>
                                    <p:cond delay="0"/>
                                  </p:stCondLst>
                                  <p:childTnLst>
                                    <p:anim calcmode="lin" valueType="num">
                                      <p:cBhvr additive="base">
                                        <p:cTn id="69" dur="500"/>
                                        <p:tgtEl>
                                          <p:spTgt spid="9"/>
                                        </p:tgtEl>
                                        <p:attrNameLst>
                                          <p:attrName>ppt_x</p:attrName>
                                        </p:attrNameLst>
                                      </p:cBhvr>
                                      <p:tavLst>
                                        <p:tav tm="0">
                                          <p:val>
                                            <p:strVal val="ppt_x"/>
                                          </p:val>
                                        </p:tav>
                                        <p:tav tm="100000">
                                          <p:val>
                                            <p:strVal val="ppt_x"/>
                                          </p:val>
                                        </p:tav>
                                      </p:tavLst>
                                    </p:anim>
                                    <p:anim calcmode="lin" valueType="num">
                                      <p:cBhvr additive="base">
                                        <p:cTn id="70" dur="500"/>
                                        <p:tgtEl>
                                          <p:spTgt spid="9"/>
                                        </p:tgtEl>
                                        <p:attrNameLst>
                                          <p:attrName>ppt_y</p:attrName>
                                        </p:attrNameLst>
                                      </p:cBhvr>
                                      <p:tavLst>
                                        <p:tav tm="0">
                                          <p:val>
                                            <p:strVal val="ppt_y"/>
                                          </p:val>
                                        </p:tav>
                                        <p:tav tm="100000">
                                          <p:val>
                                            <p:strVal val="1+ppt_h/2"/>
                                          </p:val>
                                        </p:tav>
                                      </p:tavLst>
                                    </p:anim>
                                    <p:set>
                                      <p:cBhvr>
                                        <p:cTn id="71" dur="1" fill="hold">
                                          <p:stCondLst>
                                            <p:cond delay="499"/>
                                          </p:stCondLst>
                                        </p:cTn>
                                        <p:tgtEl>
                                          <p:spTgt spid="9"/>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15"/>
                                        </p:tgtEl>
                                        <p:attrNameLst>
                                          <p:attrName>ppt_x</p:attrName>
                                        </p:attrNameLst>
                                      </p:cBhvr>
                                      <p:tavLst>
                                        <p:tav tm="0">
                                          <p:val>
                                            <p:strVal val="ppt_x"/>
                                          </p:val>
                                        </p:tav>
                                        <p:tav tm="100000">
                                          <p:val>
                                            <p:strVal val="ppt_x"/>
                                          </p:val>
                                        </p:tav>
                                      </p:tavLst>
                                    </p:anim>
                                    <p:anim calcmode="lin" valueType="num">
                                      <p:cBhvr additive="base">
                                        <p:cTn id="74" dur="500"/>
                                        <p:tgtEl>
                                          <p:spTgt spid="15"/>
                                        </p:tgtEl>
                                        <p:attrNameLst>
                                          <p:attrName>ppt_y</p:attrName>
                                        </p:attrNameLst>
                                      </p:cBhvr>
                                      <p:tavLst>
                                        <p:tav tm="0">
                                          <p:val>
                                            <p:strVal val="ppt_y"/>
                                          </p:val>
                                        </p:tav>
                                        <p:tav tm="100000">
                                          <p:val>
                                            <p:strVal val="1+ppt_h/2"/>
                                          </p:val>
                                        </p:tav>
                                      </p:tavLst>
                                    </p:anim>
                                    <p:set>
                                      <p:cBhvr>
                                        <p:cTn id="75" dur="1" fill="hold">
                                          <p:stCondLst>
                                            <p:cond delay="499"/>
                                          </p:stCondLst>
                                        </p:cTn>
                                        <p:tgtEl>
                                          <p:spTgt spid="1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8" presetClass="entr" presetSubtype="16"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diamond(in)">
                                      <p:cBhvr>
                                        <p:cTn id="80" dur="1000"/>
                                        <p:tgtEl>
                                          <p:spTgt spid="11"/>
                                        </p:tgtEl>
                                      </p:cBhvr>
                                    </p:animEffect>
                                  </p:childTnLst>
                                </p:cTn>
                              </p:par>
                              <p:par>
                                <p:cTn id="81" presetID="4" presetClass="entr" presetSubtype="16"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box(in)">
                                      <p:cBhvr>
                                        <p:cTn id="83" dur="1000"/>
                                        <p:tgtEl>
                                          <p:spTgt spid="16"/>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grpId="1" nodeType="clickEffect">
                                  <p:stCondLst>
                                    <p:cond delay="0"/>
                                  </p:stCondLst>
                                  <p:childTnLst>
                                    <p:anim calcmode="lin" valueType="num">
                                      <p:cBhvr additive="base">
                                        <p:cTn id="87" dur="500"/>
                                        <p:tgtEl>
                                          <p:spTgt spid="11"/>
                                        </p:tgtEl>
                                        <p:attrNameLst>
                                          <p:attrName>ppt_x</p:attrName>
                                        </p:attrNameLst>
                                      </p:cBhvr>
                                      <p:tavLst>
                                        <p:tav tm="0">
                                          <p:val>
                                            <p:strVal val="ppt_x"/>
                                          </p:val>
                                        </p:tav>
                                        <p:tav tm="100000">
                                          <p:val>
                                            <p:strVal val="ppt_x"/>
                                          </p:val>
                                        </p:tav>
                                      </p:tavLst>
                                    </p:anim>
                                    <p:anim calcmode="lin" valueType="num">
                                      <p:cBhvr additive="base">
                                        <p:cTn id="88" dur="500"/>
                                        <p:tgtEl>
                                          <p:spTgt spid="11"/>
                                        </p:tgtEl>
                                        <p:attrNameLst>
                                          <p:attrName>ppt_y</p:attrName>
                                        </p:attrNameLst>
                                      </p:cBhvr>
                                      <p:tavLst>
                                        <p:tav tm="0">
                                          <p:val>
                                            <p:strVal val="ppt_y"/>
                                          </p:val>
                                        </p:tav>
                                        <p:tav tm="100000">
                                          <p:val>
                                            <p:strVal val="1+ppt_h/2"/>
                                          </p:val>
                                        </p:tav>
                                      </p:tavLst>
                                    </p:anim>
                                    <p:set>
                                      <p:cBhvr>
                                        <p:cTn id="89" dur="1" fill="hold">
                                          <p:stCondLst>
                                            <p:cond delay="499"/>
                                          </p:stCondLst>
                                        </p:cTn>
                                        <p:tgtEl>
                                          <p:spTgt spid="11"/>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16"/>
                                        </p:tgtEl>
                                        <p:attrNameLst>
                                          <p:attrName>ppt_x</p:attrName>
                                        </p:attrNameLst>
                                      </p:cBhvr>
                                      <p:tavLst>
                                        <p:tav tm="0">
                                          <p:val>
                                            <p:strVal val="ppt_x"/>
                                          </p:val>
                                        </p:tav>
                                        <p:tav tm="100000">
                                          <p:val>
                                            <p:strVal val="ppt_x"/>
                                          </p:val>
                                        </p:tav>
                                      </p:tavLst>
                                    </p:anim>
                                    <p:anim calcmode="lin" valueType="num">
                                      <p:cBhvr additive="base">
                                        <p:cTn id="92" dur="500"/>
                                        <p:tgtEl>
                                          <p:spTgt spid="16"/>
                                        </p:tgtEl>
                                        <p:attrNameLst>
                                          <p:attrName>ppt_y</p:attrName>
                                        </p:attrNameLst>
                                      </p:cBhvr>
                                      <p:tavLst>
                                        <p:tav tm="0">
                                          <p:val>
                                            <p:strVal val="ppt_y"/>
                                          </p:val>
                                        </p:tav>
                                        <p:tav tm="100000">
                                          <p:val>
                                            <p:strVal val="1+ppt_h/2"/>
                                          </p:val>
                                        </p:tav>
                                      </p:tavLst>
                                    </p:anim>
                                    <p:set>
                                      <p:cBhvr>
                                        <p:cTn id="93" dur="1" fill="hold">
                                          <p:stCondLst>
                                            <p:cond delay="499"/>
                                          </p:stCondLst>
                                        </p:cTn>
                                        <p:tgtEl>
                                          <p:spTgt spid="1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box(in)">
                                      <p:cBhvr>
                                        <p:cTn id="98" dur="1000"/>
                                        <p:tgtEl>
                                          <p:spTgt spid="17"/>
                                        </p:tgtEl>
                                      </p:cBhvr>
                                    </p:animEffect>
                                  </p:childTnLst>
                                </p:cTn>
                              </p:par>
                              <p:par>
                                <p:cTn id="99" presetID="4" presetClass="entr" presetSubtype="16" fill="hold"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box(in)">
                                      <p:cBhvr>
                                        <p:cTn id="101" dur="1000"/>
                                        <p:tgtEl>
                                          <p:spTgt spid="18"/>
                                        </p:tgtEl>
                                      </p:cBhvr>
                                    </p:animEffect>
                                  </p:childTnLst>
                                </p:cTn>
                              </p:par>
                            </p:childTnLst>
                          </p:cTn>
                        </p:par>
                        <p:par>
                          <p:cTn id="102" fill="hold">
                            <p:stCondLst>
                              <p:cond delay="1000"/>
                            </p:stCondLst>
                            <p:childTnLst>
                              <p:par>
                                <p:cTn id="103" presetID="6" presetClass="emph" presetSubtype="0" fill="hold" nodeType="afterEffect">
                                  <p:stCondLst>
                                    <p:cond delay="0"/>
                                  </p:stCondLst>
                                  <p:childTnLst>
                                    <p:animScale>
                                      <p:cBhvr>
                                        <p:cTn id="104" dur="1000" fill="hold"/>
                                        <p:tgtEl>
                                          <p:spTgt spid="18"/>
                                        </p:tgtEl>
                                      </p:cBhvr>
                                      <p:by x="120000" y="120000"/>
                                    </p:animScale>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17"/>
                                        </p:tgtEl>
                                        <p:attrNameLst>
                                          <p:attrName>ppt_x</p:attrName>
                                        </p:attrNameLst>
                                      </p:cBhvr>
                                      <p:tavLst>
                                        <p:tav tm="0">
                                          <p:val>
                                            <p:strVal val="ppt_x"/>
                                          </p:val>
                                        </p:tav>
                                        <p:tav tm="100000">
                                          <p:val>
                                            <p:strVal val="ppt_x"/>
                                          </p:val>
                                        </p:tav>
                                      </p:tavLst>
                                    </p:anim>
                                    <p:anim calcmode="lin" valueType="num">
                                      <p:cBhvr additive="base">
                                        <p:cTn id="109" dur="500"/>
                                        <p:tgtEl>
                                          <p:spTgt spid="17"/>
                                        </p:tgtEl>
                                        <p:attrNameLst>
                                          <p:attrName>ppt_y</p:attrName>
                                        </p:attrNameLst>
                                      </p:cBhvr>
                                      <p:tavLst>
                                        <p:tav tm="0">
                                          <p:val>
                                            <p:strVal val="ppt_y"/>
                                          </p:val>
                                        </p:tav>
                                        <p:tav tm="100000">
                                          <p:val>
                                            <p:strVal val="1+ppt_h/2"/>
                                          </p:val>
                                        </p:tav>
                                      </p:tavLst>
                                    </p:anim>
                                    <p:set>
                                      <p:cBhvr>
                                        <p:cTn id="110" dur="1" fill="hold">
                                          <p:stCondLst>
                                            <p:cond delay="499"/>
                                          </p:stCondLst>
                                        </p:cTn>
                                        <p:tgtEl>
                                          <p:spTgt spid="17"/>
                                        </p:tgtEl>
                                        <p:attrNameLst>
                                          <p:attrName>style.visibility</p:attrName>
                                        </p:attrNameLst>
                                      </p:cBhvr>
                                      <p:to>
                                        <p:strVal val="hidden"/>
                                      </p:to>
                                    </p:set>
                                  </p:childTnLst>
                                </p:cTn>
                              </p:par>
                              <p:par>
                                <p:cTn id="111" presetID="2" presetClass="exit" presetSubtype="4" fill="hold" nodeType="withEffect">
                                  <p:stCondLst>
                                    <p:cond delay="0"/>
                                  </p:stCondLst>
                                  <p:childTnLst>
                                    <p:anim calcmode="lin" valueType="num">
                                      <p:cBhvr additive="base">
                                        <p:cTn id="112" dur="500"/>
                                        <p:tgtEl>
                                          <p:spTgt spid="18"/>
                                        </p:tgtEl>
                                        <p:attrNameLst>
                                          <p:attrName>ppt_x</p:attrName>
                                        </p:attrNameLst>
                                      </p:cBhvr>
                                      <p:tavLst>
                                        <p:tav tm="0">
                                          <p:val>
                                            <p:strVal val="ppt_x"/>
                                          </p:val>
                                        </p:tav>
                                        <p:tav tm="100000">
                                          <p:val>
                                            <p:strVal val="ppt_x"/>
                                          </p:val>
                                        </p:tav>
                                      </p:tavLst>
                                    </p:anim>
                                    <p:anim calcmode="lin" valueType="num">
                                      <p:cBhvr additive="base">
                                        <p:cTn id="113" dur="500"/>
                                        <p:tgtEl>
                                          <p:spTgt spid="18"/>
                                        </p:tgtEl>
                                        <p:attrNameLst>
                                          <p:attrName>ppt_y</p:attrName>
                                        </p:attrNameLst>
                                      </p:cBhvr>
                                      <p:tavLst>
                                        <p:tav tm="0">
                                          <p:val>
                                            <p:strVal val="ppt_y"/>
                                          </p:val>
                                        </p:tav>
                                        <p:tav tm="100000">
                                          <p:val>
                                            <p:strVal val="1+ppt_h/2"/>
                                          </p:val>
                                        </p:tav>
                                      </p:tavLst>
                                    </p:anim>
                                    <p:set>
                                      <p:cBhvr>
                                        <p:cTn id="114" dur="1" fill="hold">
                                          <p:stCondLst>
                                            <p:cond delay="499"/>
                                          </p:stCondLst>
                                        </p:cTn>
                                        <p:tgtEl>
                                          <p:spTgt spid="1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8" presetClass="entr" presetSubtype="16" fill="hold" grpId="0" nodeType="clickEffect">
                                  <p:stCondLst>
                                    <p:cond delay="0"/>
                                  </p:stCondLst>
                                  <p:childTnLst>
                                    <p:set>
                                      <p:cBhvr>
                                        <p:cTn id="118" dur="1" fill="hold">
                                          <p:stCondLst>
                                            <p:cond delay="0"/>
                                          </p:stCondLst>
                                        </p:cTn>
                                        <p:tgtEl>
                                          <p:spTgt spid="21"/>
                                        </p:tgtEl>
                                        <p:attrNameLst>
                                          <p:attrName>style.visibility</p:attrName>
                                        </p:attrNameLst>
                                      </p:cBhvr>
                                      <p:to>
                                        <p:strVal val="visible"/>
                                      </p:to>
                                    </p:set>
                                    <p:animEffect transition="in" filter="diamond(in)">
                                      <p:cBhvr>
                                        <p:cTn id="119" dur="1000"/>
                                        <p:tgtEl>
                                          <p:spTgt spid="21"/>
                                        </p:tgtEl>
                                      </p:cBhvr>
                                    </p:animEffect>
                                  </p:childTnLst>
                                </p:cTn>
                              </p:par>
                              <p:par>
                                <p:cTn id="120" presetID="8" presetClass="entr" presetSubtype="16" fill="hold" nodeType="with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diamond(in)">
                                      <p:cBhvr>
                                        <p:cTn id="122" dur="1000"/>
                                        <p:tgtEl>
                                          <p:spTgt spid="22"/>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xit" presetSubtype="4" fill="hold" grpId="1" nodeType="clickEffect">
                                  <p:stCondLst>
                                    <p:cond delay="0"/>
                                  </p:stCondLst>
                                  <p:childTnLst>
                                    <p:anim calcmode="lin" valueType="num">
                                      <p:cBhvr additive="base">
                                        <p:cTn id="126" dur="500"/>
                                        <p:tgtEl>
                                          <p:spTgt spid="21"/>
                                        </p:tgtEl>
                                        <p:attrNameLst>
                                          <p:attrName>ppt_x</p:attrName>
                                        </p:attrNameLst>
                                      </p:cBhvr>
                                      <p:tavLst>
                                        <p:tav tm="0">
                                          <p:val>
                                            <p:strVal val="ppt_x"/>
                                          </p:val>
                                        </p:tav>
                                        <p:tav tm="100000">
                                          <p:val>
                                            <p:strVal val="ppt_x"/>
                                          </p:val>
                                        </p:tav>
                                      </p:tavLst>
                                    </p:anim>
                                    <p:anim calcmode="lin" valueType="num">
                                      <p:cBhvr additive="base">
                                        <p:cTn id="127" dur="500"/>
                                        <p:tgtEl>
                                          <p:spTgt spid="21"/>
                                        </p:tgtEl>
                                        <p:attrNameLst>
                                          <p:attrName>ppt_y</p:attrName>
                                        </p:attrNameLst>
                                      </p:cBhvr>
                                      <p:tavLst>
                                        <p:tav tm="0">
                                          <p:val>
                                            <p:strVal val="ppt_y"/>
                                          </p:val>
                                        </p:tav>
                                        <p:tav tm="100000">
                                          <p:val>
                                            <p:strVal val="1+ppt_h/2"/>
                                          </p:val>
                                        </p:tav>
                                      </p:tavLst>
                                    </p:anim>
                                    <p:set>
                                      <p:cBhvr>
                                        <p:cTn id="128" dur="1" fill="hold">
                                          <p:stCondLst>
                                            <p:cond delay="499"/>
                                          </p:stCondLst>
                                        </p:cTn>
                                        <p:tgtEl>
                                          <p:spTgt spid="21"/>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additive="base">
                                        <p:cTn id="130" dur="500"/>
                                        <p:tgtEl>
                                          <p:spTgt spid="22"/>
                                        </p:tgtEl>
                                        <p:attrNameLst>
                                          <p:attrName>ppt_x</p:attrName>
                                        </p:attrNameLst>
                                      </p:cBhvr>
                                      <p:tavLst>
                                        <p:tav tm="0">
                                          <p:val>
                                            <p:strVal val="ppt_x"/>
                                          </p:val>
                                        </p:tav>
                                        <p:tav tm="100000">
                                          <p:val>
                                            <p:strVal val="ppt_x"/>
                                          </p:val>
                                        </p:tav>
                                      </p:tavLst>
                                    </p:anim>
                                    <p:anim calcmode="lin" valueType="num">
                                      <p:cBhvr additive="base">
                                        <p:cTn id="131" dur="500"/>
                                        <p:tgtEl>
                                          <p:spTgt spid="22"/>
                                        </p:tgtEl>
                                        <p:attrNameLst>
                                          <p:attrName>ppt_y</p:attrName>
                                        </p:attrNameLst>
                                      </p:cBhvr>
                                      <p:tavLst>
                                        <p:tav tm="0">
                                          <p:val>
                                            <p:strVal val="ppt_y"/>
                                          </p:val>
                                        </p:tav>
                                        <p:tav tm="100000">
                                          <p:val>
                                            <p:strVal val="1+ppt_h/2"/>
                                          </p:val>
                                        </p:tav>
                                      </p:tavLst>
                                    </p:anim>
                                    <p:set>
                                      <p:cBhvr>
                                        <p:cTn id="132" dur="1" fill="hold">
                                          <p:stCondLst>
                                            <p:cond delay="499"/>
                                          </p:stCondLst>
                                        </p:cTn>
                                        <p:tgtEl>
                                          <p:spTgt spid="2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4" presetClass="entr" presetSubtype="16" fill="hold" grpId="0" nodeType="click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box(in)">
                                      <p:cBhvr>
                                        <p:cTn id="137" dur="1000"/>
                                        <p:tgtEl>
                                          <p:spTgt spid="19"/>
                                        </p:tgtEl>
                                      </p:cBhvr>
                                    </p:animEffect>
                                  </p:childTnLst>
                                </p:cTn>
                              </p:par>
                              <p:par>
                                <p:cTn id="138" presetID="4" presetClass="entr" presetSubtype="16" fill="hold"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box(in)">
                                      <p:cBhvr>
                                        <p:cTn id="140" dur="1000"/>
                                        <p:tgtEl>
                                          <p:spTgt spid="20"/>
                                        </p:tgtEl>
                                      </p:cBhvr>
                                    </p:animEffect>
                                  </p:childTnLst>
                                </p:cTn>
                              </p:par>
                            </p:childTnLst>
                          </p:cTn>
                        </p:par>
                      </p:childTnLst>
                    </p:cTn>
                  </p:par>
                  <p:par>
                    <p:cTn id="141" fill="hold">
                      <p:stCondLst>
                        <p:cond delay="indefinite"/>
                      </p:stCondLst>
                      <p:childTnLst>
                        <p:par>
                          <p:cTn id="142" fill="hold">
                            <p:stCondLst>
                              <p:cond delay="0"/>
                            </p:stCondLst>
                            <p:childTnLst>
                              <p:par>
                                <p:cTn id="143" presetID="2" presetClass="exit" presetSubtype="4" fill="hold" grpId="1" nodeType="clickEffect">
                                  <p:stCondLst>
                                    <p:cond delay="0"/>
                                  </p:stCondLst>
                                  <p:childTnLst>
                                    <p:anim calcmode="lin" valueType="num">
                                      <p:cBhvr additive="base">
                                        <p:cTn id="144" dur="500"/>
                                        <p:tgtEl>
                                          <p:spTgt spid="19"/>
                                        </p:tgtEl>
                                        <p:attrNameLst>
                                          <p:attrName>ppt_x</p:attrName>
                                        </p:attrNameLst>
                                      </p:cBhvr>
                                      <p:tavLst>
                                        <p:tav tm="0">
                                          <p:val>
                                            <p:strVal val="ppt_x"/>
                                          </p:val>
                                        </p:tav>
                                        <p:tav tm="100000">
                                          <p:val>
                                            <p:strVal val="ppt_x"/>
                                          </p:val>
                                        </p:tav>
                                      </p:tavLst>
                                    </p:anim>
                                    <p:anim calcmode="lin" valueType="num">
                                      <p:cBhvr additive="base">
                                        <p:cTn id="145" dur="500"/>
                                        <p:tgtEl>
                                          <p:spTgt spid="19"/>
                                        </p:tgtEl>
                                        <p:attrNameLst>
                                          <p:attrName>ppt_y</p:attrName>
                                        </p:attrNameLst>
                                      </p:cBhvr>
                                      <p:tavLst>
                                        <p:tav tm="0">
                                          <p:val>
                                            <p:strVal val="ppt_y"/>
                                          </p:val>
                                        </p:tav>
                                        <p:tav tm="100000">
                                          <p:val>
                                            <p:strVal val="1+ppt_h/2"/>
                                          </p:val>
                                        </p:tav>
                                      </p:tavLst>
                                    </p:anim>
                                    <p:set>
                                      <p:cBhvr>
                                        <p:cTn id="146" dur="1" fill="hold">
                                          <p:stCondLst>
                                            <p:cond delay="499"/>
                                          </p:stCondLst>
                                        </p:cTn>
                                        <p:tgtEl>
                                          <p:spTgt spid="19"/>
                                        </p:tgtEl>
                                        <p:attrNameLst>
                                          <p:attrName>style.visibility</p:attrName>
                                        </p:attrNameLst>
                                      </p:cBhvr>
                                      <p:to>
                                        <p:strVal val="hidden"/>
                                      </p:to>
                                    </p:set>
                                  </p:childTnLst>
                                </p:cTn>
                              </p:par>
                              <p:par>
                                <p:cTn id="147" presetID="2" presetClass="exit" presetSubtype="4" fill="hold" nodeType="withEffect">
                                  <p:stCondLst>
                                    <p:cond delay="0"/>
                                  </p:stCondLst>
                                  <p:childTnLst>
                                    <p:anim calcmode="lin" valueType="num">
                                      <p:cBhvr additive="base">
                                        <p:cTn id="148" dur="500"/>
                                        <p:tgtEl>
                                          <p:spTgt spid="20"/>
                                        </p:tgtEl>
                                        <p:attrNameLst>
                                          <p:attrName>ppt_x</p:attrName>
                                        </p:attrNameLst>
                                      </p:cBhvr>
                                      <p:tavLst>
                                        <p:tav tm="0">
                                          <p:val>
                                            <p:strVal val="ppt_x"/>
                                          </p:val>
                                        </p:tav>
                                        <p:tav tm="100000">
                                          <p:val>
                                            <p:strVal val="ppt_x"/>
                                          </p:val>
                                        </p:tav>
                                      </p:tavLst>
                                    </p:anim>
                                    <p:anim calcmode="lin" valueType="num">
                                      <p:cBhvr additive="base">
                                        <p:cTn id="149" dur="500"/>
                                        <p:tgtEl>
                                          <p:spTgt spid="20"/>
                                        </p:tgtEl>
                                        <p:attrNameLst>
                                          <p:attrName>ppt_y</p:attrName>
                                        </p:attrNameLst>
                                      </p:cBhvr>
                                      <p:tavLst>
                                        <p:tav tm="0">
                                          <p:val>
                                            <p:strVal val="ppt_y"/>
                                          </p:val>
                                        </p:tav>
                                        <p:tav tm="100000">
                                          <p:val>
                                            <p:strVal val="1+ppt_h/2"/>
                                          </p:val>
                                        </p:tav>
                                      </p:tavLst>
                                    </p:anim>
                                    <p:set>
                                      <p:cBhvr>
                                        <p:cTn id="15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8" grpId="0"/>
      <p:bldP spid="8" grpId="1"/>
      <p:bldP spid="9" grpId="0"/>
      <p:bldP spid="9" grpId="1"/>
      <p:bldP spid="10" grpId="0"/>
      <p:bldP spid="10" grpId="1"/>
      <p:bldP spid="11" grpId="0"/>
      <p:bldP spid="11" grpId="1"/>
      <p:bldP spid="17" grpId="0"/>
      <p:bldP spid="17" grpId="1"/>
      <p:bldP spid="19" grpId="0"/>
      <p:bldP spid="19" grpId="1"/>
      <p:bldP spid="21" grpId="0"/>
      <p:bldP spid="2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THE FUTURE</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41</a:t>
            </a:fld>
            <a:endParaRPr lang="en"/>
          </a:p>
        </p:txBody>
      </p:sp>
      <p:pic>
        <p:nvPicPr>
          <p:cNvPr id="5" name="Picture 4" descr="Whats-the-future-of-big-data.png"/>
          <p:cNvPicPr>
            <a:picLocks noChangeAspect="1"/>
          </p:cNvPicPr>
          <p:nvPr/>
        </p:nvPicPr>
        <p:blipFill>
          <a:blip r:embed="rId2"/>
          <a:stretch>
            <a:fillRect/>
          </a:stretch>
        </p:blipFill>
        <p:spPr>
          <a:xfrm>
            <a:off x="1600200" y="1776222"/>
            <a:ext cx="5257800" cy="2243328"/>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40000" y="14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9775" y="1202000"/>
            <a:ext cx="5090700" cy="2817550"/>
          </a:xfrm>
        </p:spPr>
        <p:txBody>
          <a:bodyPr/>
          <a:lstStyle/>
          <a:p>
            <a:pPr>
              <a:buNone/>
            </a:pPr>
            <a:r>
              <a:rPr lang="en-US" sz="3200" dirty="0" smtClean="0"/>
              <a:t>Every company has big data in its future and every company will eventually be in the data business.</a:t>
            </a:r>
            <a:endParaRPr lang="en-US" sz="3200" dirty="0"/>
          </a:p>
        </p:txBody>
      </p:sp>
      <p:sp>
        <p:nvSpPr>
          <p:cNvPr id="3" name="Slide Number Placeholder 2"/>
          <p:cNvSpPr>
            <a:spLocks noGrp="1"/>
          </p:cNvSpPr>
          <p:nvPr>
            <p:ph type="sldNum" idx="12"/>
          </p:nvPr>
        </p:nvSpPr>
        <p:spPr/>
        <p:txBody>
          <a:bodyPr/>
          <a:lstStyle/>
          <a:p>
            <a:pPr lvl="0" rtl="0">
              <a:spcBef>
                <a:spcPts val="0"/>
              </a:spcBef>
              <a:buNone/>
            </a:pPr>
            <a:fld id="{00000000-1234-1234-1234-123412341234}" type="slidenum">
              <a:rPr lang="en" smtClean="0"/>
              <a:pPr lvl="0" rtl="0">
                <a:spcBef>
                  <a:spcPts val="0"/>
                </a:spcBef>
                <a:buNone/>
              </a:pPr>
              <a:t>42</a:t>
            </a:fld>
            <a:endParaRPr lang="en"/>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animClr clrSpc="rgb" dir="cw">
                                      <p:cBhvr>
                                        <p:cTn id="7" dur="2000" fill="hold"/>
                                        <p:tgtEl>
                                          <p:spTgt spid="2">
                                            <p:txEl>
                                              <p:pRg st="0" end="0"/>
                                            </p:txEl>
                                          </p:spTgt>
                                        </p:tgtEl>
                                        <p:attrNameLst>
                                          <p:attrName>fillcolor</p:attrName>
                                        </p:attrNameLst>
                                      </p:cBhvr>
                                      <p:to>
                                        <a:schemeClr val="accent2"/>
                                      </p:to>
                                    </p:animClr>
                                    <p:set>
                                      <p:cBhvr>
                                        <p:cTn id="8" dur="2000" fill="hold"/>
                                        <p:tgtEl>
                                          <p:spTgt spid="2">
                                            <p:txEl>
                                              <p:pRg st="0" end="0"/>
                                            </p:txEl>
                                          </p:spTgt>
                                        </p:tgtEl>
                                        <p:attrNameLst>
                                          <p:attrName>fill.type</p:attrName>
                                        </p:attrNameLst>
                                      </p:cBhvr>
                                      <p:to>
                                        <p:strVal val="solid"/>
                                      </p:to>
                                    </p:set>
                                    <p:set>
                                      <p:cBhvr>
                                        <p:cTn id="9" dur="2000" fill="hold"/>
                                        <p:tgtEl>
                                          <p:spTgt spid="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Big Data Platform</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43</a:t>
            </a:fld>
            <a:endParaRPr lang="en"/>
          </a:p>
        </p:txBody>
      </p:sp>
    </p:spTree>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829775" y="1202000"/>
            <a:ext cx="5090700" cy="2745000"/>
          </a:xfrm>
          <a:prstGeom prst="rect">
            <a:avLst/>
          </a:prstGeom>
        </p:spPr>
        <p:txBody>
          <a:bodyPr lIns="91425" tIns="91425" rIns="91425" bIns="91425" anchor="t" anchorCtr="0">
            <a:noAutofit/>
          </a:bodyPr>
          <a:lstStyle/>
          <a:p>
            <a:pPr>
              <a:buNone/>
            </a:pPr>
            <a:r>
              <a:rPr lang="en-US" dirty="0" smtClean="0"/>
              <a:t> </a:t>
            </a:r>
            <a:r>
              <a:rPr lang="en-US" sz="3600" dirty="0" smtClean="0"/>
              <a:t>The goal is to turn data into information, and information into insight.- </a:t>
            </a:r>
            <a:r>
              <a:rPr lang="en-US" sz="3600" dirty="0" err="1" smtClean="0"/>
              <a:t>Carly</a:t>
            </a:r>
            <a:r>
              <a:rPr lang="en-US" sz="3600" dirty="0" smtClean="0"/>
              <a:t> </a:t>
            </a:r>
            <a:r>
              <a:rPr lang="en-US" sz="3600" dirty="0" err="1" smtClean="0"/>
              <a:t>Fiorina</a:t>
            </a:r>
            <a:endParaRPr lang="en-US" sz="3600" dirty="0"/>
          </a:p>
        </p:txBody>
      </p:sp>
      <p:sp>
        <p:nvSpPr>
          <p:cNvPr id="230" name="Shape 230"/>
          <p:cNvSpPr txBox="1">
            <a:spLocks noGrp="1"/>
          </p:cNvSpPr>
          <p:nvPr>
            <p:ph type="sldNum" idx="4294967295"/>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44</a:t>
            </a:fld>
            <a:endParaRPr lang="en"/>
          </a:p>
        </p:txBody>
      </p:sp>
      <p:sp>
        <p:nvSpPr>
          <p:cNvPr id="231" name="Shape 231"/>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44</a:t>
            </a:fld>
            <a:endParaRPr lang="en"/>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withEffect">
                                  <p:stCondLst>
                                    <p:cond delay="0"/>
                                  </p:stCondLst>
                                  <p:childTnLst>
                                    <p:animClr clrSpc="rgb" dir="cw">
                                      <p:cBhvr override="childStyle">
                                        <p:cTn id="6" dur="2000" fill="hold"/>
                                        <p:tgtEl>
                                          <p:spTgt spid="229">
                                            <p:txEl>
                                              <p:pRg st="0" end="0"/>
                                            </p:txEl>
                                          </p:spTgt>
                                        </p:tgtEl>
                                        <p:attrNameLst>
                                          <p:attrName>style.color</p:attrName>
                                        </p:attrNameLst>
                                      </p:cBhvr>
                                      <p:to>
                                        <a:schemeClr val="accent2"/>
                                      </p:to>
                                    </p:animClr>
                                    <p:animClr clrSpc="rgb" dir="cw">
                                      <p:cBhvr>
                                        <p:cTn id="7" dur="2000" fill="hold"/>
                                        <p:tgtEl>
                                          <p:spTgt spid="229">
                                            <p:txEl>
                                              <p:pRg st="0" end="0"/>
                                            </p:txEl>
                                          </p:spTgt>
                                        </p:tgtEl>
                                        <p:attrNameLst>
                                          <p:attrName>fillcolor</p:attrName>
                                        </p:attrNameLst>
                                      </p:cBhvr>
                                      <p:to>
                                        <a:schemeClr val="accent2"/>
                                      </p:to>
                                    </p:animClr>
                                    <p:set>
                                      <p:cBhvr>
                                        <p:cTn id="8" dur="2000" fill="hold"/>
                                        <p:tgtEl>
                                          <p:spTgt spid="229">
                                            <p:txEl>
                                              <p:pRg st="0" end="0"/>
                                            </p:txEl>
                                          </p:spTgt>
                                        </p:tgtEl>
                                        <p:attrNameLst>
                                          <p:attrName>fill.type</p:attrName>
                                        </p:attrNameLst>
                                      </p:cBhvr>
                                      <p:to>
                                        <p:strVal val="solid"/>
                                      </p:to>
                                    </p:set>
                                    <p:set>
                                      <p:cBhvr>
                                        <p:cTn id="9" dur="2000" fill="hold"/>
                                        <p:tgtEl>
                                          <p:spTgt spid="229">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Data Platform</a:t>
            </a:r>
            <a:endParaRPr lang="en-US" dirty="0"/>
          </a:p>
        </p:txBody>
      </p:sp>
      <p:sp>
        <p:nvSpPr>
          <p:cNvPr id="3" name="Text Placeholder 2"/>
          <p:cNvSpPr>
            <a:spLocks noGrp="1"/>
          </p:cNvSpPr>
          <p:nvPr>
            <p:ph type="body" idx="1"/>
          </p:nvPr>
        </p:nvSpPr>
        <p:spPr>
          <a:xfrm>
            <a:off x="814274" y="1327350"/>
            <a:ext cx="6881925" cy="3145500"/>
          </a:xfrm>
        </p:spPr>
        <p:txBody>
          <a:bodyPr/>
          <a:lstStyle/>
          <a:p>
            <a:pPr>
              <a:buNone/>
            </a:pPr>
            <a:r>
              <a:rPr lang="en-US" dirty="0" smtClean="0"/>
              <a:t>“Big Data describes datasets so large they became very difficult to manage with traditional database tools”.</a:t>
            </a:r>
          </a:p>
          <a:p>
            <a:pPr>
              <a:buNone/>
            </a:pPr>
            <a:endParaRPr lang="en-US" dirty="0" smtClean="0"/>
          </a:p>
          <a:p>
            <a:pPr>
              <a:buNone/>
            </a:pPr>
            <a:r>
              <a:rPr lang="en-US" dirty="0" smtClean="0"/>
              <a:t>What is a big data platform?</a:t>
            </a:r>
          </a:p>
          <a:p>
            <a:pPr>
              <a:buNone/>
            </a:pPr>
            <a:r>
              <a:rPr lang="en-US" dirty="0" smtClean="0"/>
              <a:t>Putting it simply, it is any platform which supports those kinds of large datasets.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45</a:t>
            </a:fld>
            <a:endParaRPr lang="en"/>
          </a:p>
        </p:txBody>
      </p:sp>
    </p:spTree>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504950"/>
            <a:ext cx="7415325" cy="1470314"/>
          </a:xfrm>
        </p:spPr>
        <p:txBody>
          <a:bodyPr/>
          <a:lstStyle/>
          <a:p>
            <a:pPr>
              <a:buNone/>
            </a:pPr>
            <a:r>
              <a:rPr lang="en-US" sz="1600" dirty="0" smtClean="0"/>
              <a:t>For organizations today, the most important asset is ‘Data’. And in order to be successful and be ahead in the race of getting customers and market shares, it is important for them to not just collect this data but also analyze it to use for business decisions and innovations.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46</a:t>
            </a:fld>
            <a:endParaRPr lang="en"/>
          </a:p>
        </p:txBody>
      </p:sp>
      <p:sp>
        <p:nvSpPr>
          <p:cNvPr id="5" name="TextBox 4"/>
          <p:cNvSpPr txBox="1"/>
          <p:nvPr/>
        </p:nvSpPr>
        <p:spPr>
          <a:xfrm>
            <a:off x="914400" y="3105150"/>
            <a:ext cx="7315200" cy="990015"/>
          </a:xfrm>
          <a:prstGeom prst="rect">
            <a:avLst/>
          </a:prstGeom>
          <a:noFill/>
        </p:spPr>
        <p:txBody>
          <a:bodyPr wrap="square" rtlCol="0">
            <a:spAutoFit/>
          </a:bodyPr>
          <a:lstStyle/>
          <a:p>
            <a:pPr>
              <a:spcAft>
                <a:spcPts val="1000"/>
              </a:spcAft>
              <a:buClr>
                <a:srgbClr val="C7D3E6"/>
              </a:buClr>
              <a:buSzPct val="100000"/>
            </a:pPr>
            <a:r>
              <a:rPr lang="en-US" sz="1800" dirty="0">
                <a:solidFill>
                  <a:srgbClr val="263248"/>
                </a:solidFill>
                <a:latin typeface="Roboto Condensed Light"/>
                <a:ea typeface="Roboto Condensed Light"/>
                <a:cs typeface="Roboto Condensed Light"/>
                <a:sym typeface="Roboto Condensed Light"/>
              </a:rPr>
              <a:t>But with so many big data platforms being available today, which is the right one for your business, which platform meets your needs is a question.</a:t>
            </a:r>
          </a:p>
          <a:p>
            <a:endParaRPr lang="en-US" dirty="0"/>
          </a:p>
        </p:txBody>
      </p:sp>
    </p:spTree>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Platform</a:t>
            </a:r>
            <a:endParaRPr lang="en-US" dirty="0"/>
          </a:p>
        </p:txBody>
      </p:sp>
      <p:sp>
        <p:nvSpPr>
          <p:cNvPr id="3" name="Text Placeholder 2"/>
          <p:cNvSpPr>
            <a:spLocks noGrp="1"/>
          </p:cNvSpPr>
          <p:nvPr>
            <p:ph type="body" idx="1"/>
          </p:nvPr>
        </p:nvSpPr>
        <p:spPr>
          <a:xfrm>
            <a:off x="2826327" y="1327178"/>
            <a:ext cx="2309925" cy="533400"/>
          </a:xfrm>
        </p:spPr>
        <p:txBody>
          <a:bodyPr/>
          <a:lstStyle/>
          <a:p>
            <a:pPr algn="ctr">
              <a:buNone/>
            </a:pPr>
            <a:r>
              <a:rPr lang="en-US" sz="1800" dirty="0" smtClean="0"/>
              <a:t>HPE </a:t>
            </a:r>
            <a:r>
              <a:rPr lang="en-US" sz="1800" dirty="0" err="1" smtClean="0"/>
              <a:t>Vertica</a:t>
            </a:r>
            <a:r>
              <a:rPr lang="en-US" sz="1800" dirty="0" smtClean="0"/>
              <a:t> </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47</a:t>
            </a:fld>
            <a:endParaRPr lang="en"/>
          </a:p>
        </p:txBody>
      </p:sp>
      <p:sp>
        <p:nvSpPr>
          <p:cNvPr id="5" name="Text Placeholder 2"/>
          <p:cNvSpPr txBox="1">
            <a:spLocks/>
          </p:cNvSpPr>
          <p:nvPr/>
        </p:nvSpPr>
        <p:spPr>
          <a:xfrm>
            <a:off x="2571590" y="1327178"/>
            <a:ext cx="2819400" cy="543798"/>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buNone/>
            </a:pPr>
            <a:r>
              <a:rPr lang="en-US" sz="1800" dirty="0" smtClean="0"/>
              <a:t>IBM Big data Platform</a:t>
            </a:r>
          </a:p>
        </p:txBody>
      </p:sp>
      <p:sp>
        <p:nvSpPr>
          <p:cNvPr id="6" name="Text Placeholder 2"/>
          <p:cNvSpPr txBox="1">
            <a:spLocks/>
          </p:cNvSpPr>
          <p:nvPr/>
        </p:nvSpPr>
        <p:spPr>
          <a:xfrm>
            <a:off x="2457290" y="1327178"/>
            <a:ext cx="3754901" cy="634972"/>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buNone/>
            </a:pPr>
            <a:r>
              <a:rPr lang="en-US" sz="1800" dirty="0" err="1" smtClean="0"/>
              <a:t>Hortonworks</a:t>
            </a:r>
            <a:r>
              <a:rPr lang="en-US" sz="1800" dirty="0" smtClean="0"/>
              <a:t> Data Platform (HDP)</a:t>
            </a:r>
          </a:p>
        </p:txBody>
      </p:sp>
      <p:sp>
        <p:nvSpPr>
          <p:cNvPr id="7" name="Text Placeholder 2"/>
          <p:cNvSpPr txBox="1">
            <a:spLocks/>
          </p:cNvSpPr>
          <p:nvPr/>
        </p:nvSpPr>
        <p:spPr>
          <a:xfrm>
            <a:off x="2457290" y="1428750"/>
            <a:ext cx="3048000" cy="53340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ctr">
              <a:buNone/>
            </a:pPr>
            <a:r>
              <a:rPr lang="en-US" sz="1800" dirty="0" err="1" smtClean="0"/>
              <a:t>Cloudera</a:t>
            </a:r>
            <a:r>
              <a:rPr lang="en-US" sz="1800" dirty="0" smtClean="0"/>
              <a:t> Enterprise</a:t>
            </a:r>
          </a:p>
        </p:txBody>
      </p:sp>
      <p:sp>
        <p:nvSpPr>
          <p:cNvPr id="10" name="Text Placeholder 2"/>
          <p:cNvSpPr txBox="1">
            <a:spLocks/>
          </p:cNvSpPr>
          <p:nvPr/>
        </p:nvSpPr>
        <p:spPr>
          <a:xfrm>
            <a:off x="2213263" y="1327178"/>
            <a:ext cx="3998928" cy="602143"/>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buNone/>
            </a:pPr>
            <a:r>
              <a:rPr lang="en-US" sz="1800" dirty="0" smtClean="0"/>
              <a:t>Teradata Integrated Big Data Platform</a:t>
            </a:r>
          </a:p>
        </p:txBody>
      </p:sp>
      <p:pic>
        <p:nvPicPr>
          <p:cNvPr id="13" name="Picture 1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0" y="2252230"/>
            <a:ext cx="2381250" cy="238125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66800" y="1962150"/>
            <a:ext cx="5843154" cy="305581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143125" y="2663192"/>
            <a:ext cx="3876675" cy="202900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752600" y="1870976"/>
            <a:ext cx="4343399" cy="3250294"/>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xmlns="" val="0"/>
              </a:ext>
            </a:extLst>
          </a:blip>
          <a:srcRect t="9093"/>
          <a:stretch/>
        </p:blipFill>
        <p:spPr>
          <a:xfrm>
            <a:off x="1066800" y="1644663"/>
            <a:ext cx="5715000" cy="3476607"/>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
                                            <p:txEl>
                                              <p:pRg st="0" end="0"/>
                                            </p:txEl>
                                          </p:spTgt>
                                        </p:tgtEl>
                                      </p:cBhvr>
                                    </p:animEffect>
                                    <p:set>
                                      <p:cBhvr>
                                        <p:cTn id="47" dur="1" fill="hold">
                                          <p:stCondLst>
                                            <p:cond delay="499"/>
                                          </p:stCondLst>
                                        </p:cTn>
                                        <p:tgtEl>
                                          <p:spTgt spid="3">
                                            <p:txEl>
                                              <p:pRg st="0" end="0"/>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10"/>
                                        </p:tgtEl>
                                      </p:cBhvr>
                                    </p:animEffect>
                                    <p:set>
                                      <p:cBhvr>
                                        <p:cTn id="79" dur="1" fill="hold">
                                          <p:stCondLst>
                                            <p:cond delay="499"/>
                                          </p:stCondLst>
                                        </p:cTn>
                                        <p:tgtEl>
                                          <p:spTgt spid="1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P spid="6" grpId="0"/>
      <p:bldP spid="6" grpId="1"/>
      <p:bldP spid="7" grpId="0"/>
      <p:bldP spid="7" grpId="1"/>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BD Use Cases </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48</a:t>
            </a:fld>
            <a:endParaRPr lang="en" dirty="0"/>
          </a:p>
        </p:txBody>
      </p:sp>
    </p:spTree>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814275" y="392575"/>
            <a:ext cx="5492400" cy="766200"/>
          </a:xfrm>
          <a:prstGeom prst="rect">
            <a:avLst/>
          </a:prstGeom>
        </p:spPr>
        <p:txBody>
          <a:bodyPr lIns="91425" tIns="91425" rIns="91425" bIns="91425" anchor="ctr" anchorCtr="0">
            <a:noAutofit/>
          </a:bodyPr>
          <a:lstStyle/>
          <a:p>
            <a:pPr lvl="0"/>
            <a:r>
              <a:rPr lang="en-US" dirty="0" smtClean="0"/>
              <a:t>BD Use Cases </a:t>
            </a:r>
            <a:endParaRPr lang="en" dirty="0"/>
          </a:p>
        </p:txBody>
      </p:sp>
      <p:sp>
        <p:nvSpPr>
          <p:cNvPr id="238" name="Shape 238"/>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49</a:t>
            </a:fld>
            <a:endParaRPr lang="en"/>
          </a:p>
        </p:txBody>
      </p:sp>
      <p:grpSp>
        <p:nvGrpSpPr>
          <p:cNvPr id="2" name="Shape 239"/>
          <p:cNvGrpSpPr/>
          <p:nvPr/>
        </p:nvGrpSpPr>
        <p:grpSpPr>
          <a:xfrm>
            <a:off x="282215" y="590918"/>
            <a:ext cx="369504" cy="369504"/>
            <a:chOff x="2594050" y="1631825"/>
            <a:chExt cx="439625" cy="439625"/>
          </a:xfrm>
        </p:grpSpPr>
        <p:sp>
          <p:nvSpPr>
            <p:cNvPr id="240" name="Shape 240"/>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1" name="Picture 10" descr="810x430-big-data-applications.jpg"/>
          <p:cNvPicPr>
            <a:picLocks noChangeAspect="1"/>
          </p:cNvPicPr>
          <p:nvPr/>
        </p:nvPicPr>
        <p:blipFill>
          <a:blip r:embed="rId3"/>
          <a:stretch>
            <a:fillRect/>
          </a:stretch>
        </p:blipFill>
        <p:spPr>
          <a:xfrm>
            <a:off x="914400" y="1352550"/>
            <a:ext cx="7010400" cy="3047999"/>
          </a:xfrm>
          <a:prstGeom prst="rect">
            <a:avLst/>
          </a:prstGeom>
        </p:spPr>
      </p:pic>
      <p:sp>
        <p:nvSpPr>
          <p:cNvPr id="14" name="Rectangle 13"/>
          <p:cNvSpPr/>
          <p:nvPr/>
        </p:nvSpPr>
        <p:spPr>
          <a:xfrm>
            <a:off x="152400" y="2724150"/>
            <a:ext cx="1295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Sentiment Analysis</a:t>
            </a:r>
            <a:endParaRPr lang="en-US" dirty="0"/>
          </a:p>
        </p:txBody>
      </p:sp>
      <p:sp>
        <p:nvSpPr>
          <p:cNvPr id="15" name="Rectangle 14"/>
          <p:cNvSpPr/>
          <p:nvPr/>
        </p:nvSpPr>
        <p:spPr>
          <a:xfrm>
            <a:off x="3810000" y="438150"/>
            <a:ext cx="1219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Games, Media and Entertainment</a:t>
            </a:r>
            <a:endParaRPr lang="en-US" dirty="0"/>
          </a:p>
        </p:txBody>
      </p:sp>
      <p:sp>
        <p:nvSpPr>
          <p:cNvPr id="17" name="Rectangle 16"/>
          <p:cNvSpPr/>
          <p:nvPr/>
        </p:nvSpPr>
        <p:spPr>
          <a:xfrm>
            <a:off x="6172200" y="514350"/>
            <a:ext cx="1219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Security and Fraud Detection</a:t>
            </a:r>
            <a:endParaRPr lang="en-US" dirty="0"/>
          </a:p>
        </p:txBody>
      </p:sp>
      <p:sp>
        <p:nvSpPr>
          <p:cNvPr id="18" name="Rectangle 17"/>
          <p:cNvSpPr/>
          <p:nvPr/>
        </p:nvSpPr>
        <p:spPr>
          <a:xfrm>
            <a:off x="7772400" y="3028950"/>
            <a:ext cx="1219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360-Degree Customer View</a:t>
            </a:r>
            <a:endParaRPr lang="en-US" dirty="0"/>
          </a:p>
        </p:txBody>
      </p:sp>
      <p:sp>
        <p:nvSpPr>
          <p:cNvPr id="19" name="Rectangle 18"/>
          <p:cNvSpPr/>
          <p:nvPr/>
        </p:nvSpPr>
        <p:spPr>
          <a:xfrm>
            <a:off x="2819400" y="3943350"/>
            <a:ext cx="1219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Real-time Analytics</a:t>
            </a:r>
            <a:endParaRPr lang="en-US" dirty="0"/>
          </a:p>
        </p:txBody>
      </p:sp>
      <p:sp>
        <p:nvSpPr>
          <p:cNvPr id="20" name="Rectangle 19"/>
          <p:cNvSpPr/>
          <p:nvPr/>
        </p:nvSpPr>
        <p:spPr>
          <a:xfrm>
            <a:off x="4191000" y="3943350"/>
            <a:ext cx="1219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Clickstream</a:t>
            </a:r>
            <a:r>
              <a:rPr lang="en-US" dirty="0" smtClean="0"/>
              <a:t> Analysis</a:t>
            </a:r>
            <a:endParaRPr lang="en-US" dirty="0"/>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1+#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8"/>
                                        </p:tgtEl>
                                        <p:attrNameLst>
                                          <p:attrName>ppt_x</p:attrName>
                                        </p:attrNameLst>
                                      </p:cBhvr>
                                      <p:tavLst>
                                        <p:tav tm="0">
                                          <p:val>
                                            <p:strVal val="ppt_x"/>
                                          </p:val>
                                        </p:tav>
                                        <p:tav tm="100000">
                                          <p:val>
                                            <p:strVal val="ppt_x"/>
                                          </p:val>
                                        </p:tav>
                                      </p:tavLst>
                                    </p:anim>
                                    <p:anim calcmode="lin" valueType="num">
                                      <p:cBhvr additive="base">
                                        <p:cTn id="49" dur="500"/>
                                        <p:tgtEl>
                                          <p:spTgt spid="18"/>
                                        </p:tgtEl>
                                        <p:attrNameLst>
                                          <p:attrName>ppt_y</p:attrName>
                                        </p:attrNameLst>
                                      </p:cBhvr>
                                      <p:tavLst>
                                        <p:tav tm="0">
                                          <p:val>
                                            <p:strVal val="ppt_y"/>
                                          </p:val>
                                        </p:tav>
                                        <p:tav tm="100000">
                                          <p:val>
                                            <p:strVal val="1+ppt_h/2"/>
                                          </p:val>
                                        </p:tav>
                                      </p:tavLst>
                                    </p:anim>
                                    <p:set>
                                      <p:cBhvr>
                                        <p:cTn id="50" dur="1" fill="hold">
                                          <p:stCondLst>
                                            <p:cond delay="499"/>
                                          </p:stCondLst>
                                        </p:cTn>
                                        <p:tgtEl>
                                          <p:spTgt spid="1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20"/>
                                        </p:tgtEl>
                                        <p:attrNameLst>
                                          <p:attrName>ppt_x</p:attrName>
                                        </p:attrNameLst>
                                      </p:cBhvr>
                                      <p:tavLst>
                                        <p:tav tm="0">
                                          <p:val>
                                            <p:strVal val="ppt_x"/>
                                          </p:val>
                                        </p:tav>
                                        <p:tav tm="100000">
                                          <p:val>
                                            <p:strVal val="ppt_x"/>
                                          </p:val>
                                        </p:tav>
                                      </p:tavLst>
                                    </p:anim>
                                    <p:anim calcmode="lin" valueType="num">
                                      <p:cBhvr additive="base">
                                        <p:cTn id="61" dur="500"/>
                                        <p:tgtEl>
                                          <p:spTgt spid="20"/>
                                        </p:tgtEl>
                                        <p:attrNameLst>
                                          <p:attrName>ppt_y</p:attrName>
                                        </p:attrNameLst>
                                      </p:cBhvr>
                                      <p:tavLst>
                                        <p:tav tm="0">
                                          <p:val>
                                            <p:strVal val="ppt_y"/>
                                          </p:val>
                                        </p:tav>
                                        <p:tav tm="100000">
                                          <p:val>
                                            <p:strVal val="1+ppt_h/2"/>
                                          </p:val>
                                        </p:tav>
                                      </p:tavLst>
                                    </p:anim>
                                    <p:set>
                                      <p:cBhvr>
                                        <p:cTn id="62" dur="1" fill="hold">
                                          <p:stCondLst>
                                            <p:cond delay="499"/>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7" grpId="0" animBg="1"/>
      <p:bldP spid="17" grpId="1" animBg="1"/>
      <p:bldP spid="18" grpId="0" animBg="1"/>
      <p:bldP spid="18" grpId="1" animBg="1"/>
      <p:bldP spid="19" grpId="0" animBg="1"/>
      <p:bldP spid="20" grpId="0" animBg="1"/>
      <p:bldP spid="2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7" name="Picture 6" descr="download.png"/>
          <p:cNvPicPr>
            <a:picLocks noChangeAspect="1"/>
          </p:cNvPicPr>
          <p:nvPr/>
        </p:nvPicPr>
        <p:blipFill>
          <a:blip r:embed="rId3">
            <a:biLevel thresh="50000"/>
          </a:blip>
          <a:stretch>
            <a:fillRect/>
          </a:stretch>
        </p:blipFill>
        <p:spPr>
          <a:xfrm>
            <a:off x="2599406" y="1352550"/>
            <a:ext cx="3945188" cy="3383280"/>
          </a:xfrm>
          <a:prstGeom prst="rect">
            <a:avLst/>
          </a:prstGeom>
        </p:spPr>
      </p:pic>
      <p:sp>
        <p:nvSpPr>
          <p:cNvPr id="213" name="Shape 213"/>
          <p:cNvSpPr txBox="1">
            <a:spLocks noGrp="1"/>
          </p:cNvSpPr>
          <p:nvPr>
            <p:ph type="ctrTitle" idx="4294967295"/>
          </p:nvPr>
        </p:nvSpPr>
        <p:spPr>
          <a:xfrm>
            <a:off x="1275150" y="1885950"/>
            <a:ext cx="6593700" cy="1159800"/>
          </a:xfrm>
          <a:prstGeom prst="rect">
            <a:avLst/>
          </a:prstGeom>
        </p:spPr>
        <p:txBody>
          <a:bodyPr lIns="91425" tIns="91425" rIns="91425" bIns="91425" anchor="ctr" anchorCtr="0">
            <a:noAutofit/>
          </a:bodyPr>
          <a:lstStyle/>
          <a:p>
            <a:pPr lvl="0" algn="ctr">
              <a:spcBef>
                <a:spcPts val="0"/>
              </a:spcBef>
              <a:buNone/>
            </a:pPr>
            <a:r>
              <a:rPr lang="en" sz="4800" dirty="0" smtClean="0">
                <a:solidFill>
                  <a:srgbClr val="FF9800"/>
                </a:solidFill>
              </a:rPr>
              <a:t>HELLO BIG DATA !</a:t>
            </a:r>
            <a:endParaRPr lang="en" sz="4800" dirty="0">
              <a:solidFill>
                <a:srgbClr val="FF9800"/>
              </a:solidFill>
            </a:endParaRPr>
          </a:p>
        </p:txBody>
      </p:sp>
      <p:sp>
        <p:nvSpPr>
          <p:cNvPr id="216" name="Shape 216"/>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5</a:t>
            </a:fld>
            <a:endParaRPr lang="en"/>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500" fill="hold"/>
                                        <p:tgtEl>
                                          <p:spTgt spid="213"/>
                                        </p:tgtEl>
                                        <p:attrNameLst>
                                          <p:attrName>ppt_x</p:attrName>
                                        </p:attrNameLst>
                                      </p:cBhvr>
                                      <p:tavLst>
                                        <p:tav tm="0">
                                          <p:val>
                                            <p:strVal val="#ppt_x"/>
                                          </p:val>
                                        </p:tav>
                                        <p:tav tm="100000">
                                          <p:val>
                                            <p:strVal val="#ppt_x"/>
                                          </p:val>
                                        </p:tav>
                                      </p:tavLst>
                                    </p:anim>
                                    <p:anim calcmode="lin" valueType="num">
                                      <p:cBhvr additive="base">
                                        <p:cTn id="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 0 L 0 -0.28165 " pathEditMode="relative" ptsTypes="AA">
                                      <p:cBhvr>
                                        <p:cTn id="12" dur="2000" fill="hold"/>
                                        <p:tgtEl>
                                          <p:spTgt spid="213"/>
                                        </p:tgtEl>
                                        <p:attrNameLst>
                                          <p:attrName>ppt_x</p:attrName>
                                          <p:attrName>ppt_y</p:attrName>
                                        </p:attrNameLst>
                                      </p:cBhvr>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Enhanced 360º View </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50</a:t>
            </a:fld>
            <a:endParaRPr lang="en"/>
          </a:p>
        </p:txBody>
      </p:sp>
      <p:pic>
        <p:nvPicPr>
          <p:cNvPr id="5" name="Picture 4" descr="360-Customer-Use-Case-Infographic.pn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Tools </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51</a:t>
            </a:fld>
            <a:endParaRPr lang="en"/>
          </a:p>
        </p:txBody>
      </p:sp>
    </p:spTree>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t>
            </a:r>
          </a:p>
        </p:txBody>
      </p:sp>
      <p:sp>
        <p:nvSpPr>
          <p:cNvPr id="3" name="Text Placeholder 2"/>
          <p:cNvSpPr>
            <a:spLocks noGrp="1"/>
          </p:cNvSpPr>
          <p:nvPr>
            <p:ph type="body" idx="1"/>
          </p:nvPr>
        </p:nvSpPr>
        <p:spPr>
          <a:xfrm>
            <a:off x="814275" y="1327350"/>
            <a:ext cx="4672125" cy="3454200"/>
          </a:xfrm>
        </p:spPr>
        <p:txBody>
          <a:bodyPr/>
          <a:lstStyle/>
          <a:p>
            <a:r>
              <a:rPr lang="en-US" sz="2000" b="1" dirty="0" smtClean="0"/>
              <a:t>Data Storage and Management</a:t>
            </a:r>
          </a:p>
          <a:p>
            <a:r>
              <a:rPr lang="en-US" sz="2000" b="1" dirty="0" smtClean="0"/>
              <a:t>Data Cleaning</a:t>
            </a:r>
          </a:p>
          <a:p>
            <a:r>
              <a:rPr lang="en-US" sz="2000" b="1" dirty="0" smtClean="0"/>
              <a:t> Data Mining</a:t>
            </a:r>
          </a:p>
          <a:p>
            <a:r>
              <a:rPr lang="en-US" sz="2000" b="1" dirty="0" smtClean="0"/>
              <a:t>Data Analysis</a:t>
            </a:r>
          </a:p>
          <a:p>
            <a:r>
              <a:rPr lang="en-US" sz="2000" b="1" dirty="0" smtClean="0"/>
              <a:t>Data Visualization</a:t>
            </a:r>
          </a:p>
          <a:p>
            <a:r>
              <a:rPr lang="en-US" sz="2000" b="1" dirty="0" smtClean="0"/>
              <a:t>Data Integration</a:t>
            </a:r>
          </a:p>
          <a:p>
            <a:r>
              <a:rPr lang="en-US" sz="2000" b="1" dirty="0" smtClean="0"/>
              <a:t>Data Languages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52</a:t>
            </a:fld>
            <a:endParaRPr lang="en"/>
          </a:p>
        </p:txBody>
      </p:sp>
    </p:spTree>
  </p:cSld>
  <p:clrMapOvr>
    <a:masterClrMapping/>
  </p:clrMapOvr>
  <p:transition spd="med">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 and </a:t>
            </a:r>
            <a:r>
              <a:rPr lang="en-US" dirty="0" smtClean="0"/>
              <a:t>Management</a:t>
            </a:r>
            <a:endParaRPr lang="en-US" dirty="0"/>
          </a:p>
        </p:txBody>
      </p:sp>
      <p:sp>
        <p:nvSpPr>
          <p:cNvPr id="3" name="Text Placeholder 2"/>
          <p:cNvSpPr>
            <a:spLocks noGrp="1"/>
          </p:cNvSpPr>
          <p:nvPr>
            <p:ph type="body" idx="1"/>
          </p:nvPr>
        </p:nvSpPr>
        <p:spPr>
          <a:xfrm>
            <a:off x="762000" y="1885950"/>
            <a:ext cx="6934199" cy="1219200"/>
          </a:xfrm>
        </p:spPr>
        <p:txBody>
          <a:bodyPr/>
          <a:lstStyle/>
          <a:p>
            <a:pPr>
              <a:buNone/>
            </a:pPr>
            <a:r>
              <a:rPr lang="en-US" dirty="0"/>
              <a:t>If you’re going to be working with Big Data, you need to be thinking about how you store it. </a:t>
            </a: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53</a:t>
            </a:fld>
            <a:endParaRPr lang="en"/>
          </a:p>
        </p:txBody>
      </p:sp>
      <p:sp>
        <p:nvSpPr>
          <p:cNvPr id="5" name="Text Placeholder 2"/>
          <p:cNvSpPr txBox="1">
            <a:spLocks/>
          </p:cNvSpPr>
          <p:nvPr/>
        </p:nvSpPr>
        <p:spPr>
          <a:xfrm>
            <a:off x="862600" y="2190750"/>
            <a:ext cx="6934199" cy="1284767"/>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dirty="0" smtClean="0"/>
              <a:t>Part of how Big Data got the distinction as “Big” is that it became too much for traditional systems to handle. </a:t>
            </a:r>
          </a:p>
        </p:txBody>
      </p:sp>
      <p:sp>
        <p:nvSpPr>
          <p:cNvPr id="6" name="Text Placeholder 2"/>
          <p:cNvSpPr txBox="1">
            <a:spLocks/>
          </p:cNvSpPr>
          <p:nvPr/>
        </p:nvSpPr>
        <p:spPr>
          <a:xfrm>
            <a:off x="830065" y="2190750"/>
            <a:ext cx="6934199" cy="1295400"/>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0"/>
              </a:spcBef>
              <a:spcAft>
                <a:spcPts val="1000"/>
              </a:spcAft>
              <a:buClr>
                <a:srgbClr val="C7D3E6"/>
              </a:buClr>
              <a:buSzPct val="1000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buFont typeface="Roboto Condensed Light"/>
              <a:buNone/>
            </a:pPr>
            <a:r>
              <a:rPr lang="en-US" dirty="0" smtClean="0"/>
              <a:t>A good data storage provider should offer you an infrastructure on which to run all your other analytics tools as well as a place to store and query your data.</a:t>
            </a:r>
            <a:endParaRPr lang="en-IN" dirty="0"/>
          </a:p>
        </p:txBody>
      </p:sp>
      <p:grpSp>
        <p:nvGrpSpPr>
          <p:cNvPr id="9" name="Group 8"/>
          <p:cNvGrpSpPr/>
          <p:nvPr/>
        </p:nvGrpSpPr>
        <p:grpSpPr>
          <a:xfrm>
            <a:off x="2819400" y="1733550"/>
            <a:ext cx="2657475" cy="2739521"/>
            <a:chOff x="2819400" y="1733550"/>
            <a:chExt cx="2657475" cy="2739521"/>
          </a:xfrm>
        </p:grpSpPr>
        <p:pic>
          <p:nvPicPr>
            <p:cNvPr id="7" name="Picture 6" descr="https://static1.squarespace.com/static/5193ac7de4b0f3c8853ae813/5194e45be4b0dc6d4010952e/5644e736e4b0f016735f2b98/1447356215729/img.jpg"/>
            <p:cNvPicPr/>
            <p:nvPr/>
          </p:nvPicPr>
          <p:blipFill>
            <a:blip r:embed="rId2" cstate="print"/>
            <a:srcRect/>
            <a:stretch>
              <a:fillRect/>
            </a:stretch>
          </p:blipFill>
          <p:spPr bwMode="auto">
            <a:xfrm>
              <a:off x="2819400" y="1733550"/>
              <a:ext cx="2505075" cy="1876425"/>
            </a:xfrm>
            <a:prstGeom prst="rect">
              <a:avLst/>
            </a:prstGeom>
            <a:noFill/>
            <a:ln w="9525">
              <a:noFill/>
              <a:miter lim="800000"/>
              <a:headEnd/>
              <a:tailEnd/>
            </a:ln>
          </p:spPr>
        </p:pic>
        <p:sp>
          <p:nvSpPr>
            <p:cNvPr id="8" name="TextBox 7"/>
            <p:cNvSpPr txBox="1"/>
            <p:nvPr/>
          </p:nvSpPr>
          <p:spPr>
            <a:xfrm>
              <a:off x="2971800" y="4011406"/>
              <a:ext cx="2505075" cy="461665"/>
            </a:xfrm>
            <a:prstGeom prst="rect">
              <a:avLst/>
            </a:prstGeom>
            <a:noFill/>
          </p:spPr>
          <p:txBody>
            <a:bodyPr wrap="square" rtlCol="0">
              <a:spAutoFit/>
            </a:bodyPr>
            <a:lstStyle/>
            <a:p>
              <a:pPr algn="ctr"/>
              <a:r>
                <a:rPr lang="en-IN" sz="2400" dirty="0">
                  <a:solidFill>
                    <a:srgbClr val="263248"/>
                  </a:solidFill>
                  <a:latin typeface="Roboto Condensed Light"/>
                  <a:ea typeface="Roboto Condensed Light"/>
                  <a:cs typeface="Roboto Condensed Light"/>
                  <a:sym typeface="Roboto Condensed Light"/>
                </a:rPr>
                <a:t>HADOOP</a:t>
              </a:r>
            </a:p>
          </p:txBody>
        </p:sp>
      </p:grpSp>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676524" y="1600199"/>
            <a:ext cx="3095625" cy="2143125"/>
          </a:xfrm>
          <a:prstGeom prst="rect">
            <a:avLst/>
          </a:prstGeom>
        </p:spPr>
      </p:pic>
      <p:pic>
        <p:nvPicPr>
          <p:cNvPr id="11" name="Picture 10" descr="https://static1.squarespace.com/static/5193ac7de4b0f3c8853ae813/5194e45be4b0dc6d4010952e/5644e850e4b0d6ca7d8062ed/1447356515466/img.png"/>
          <p:cNvPicPr/>
          <p:nvPr/>
        </p:nvPicPr>
        <p:blipFill>
          <a:blip r:embed="rId4"/>
          <a:srcRect/>
          <a:stretch>
            <a:fillRect/>
          </a:stretch>
        </p:blipFill>
        <p:spPr bwMode="auto">
          <a:xfrm>
            <a:off x="2710610" y="1733550"/>
            <a:ext cx="3173107" cy="266700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1+ppt_w/2"/>
                                          </p:val>
                                        </p:tav>
                                      </p:tavLst>
                                    </p:anim>
                                    <p:anim calcmode="lin" valueType="num">
                                      <p:cBhvr additive="base">
                                        <p:cTn id="25" dur="500"/>
                                        <p:tgtEl>
                                          <p:spTgt spid="6"/>
                                        </p:tgtEl>
                                        <p:attrNameLst>
                                          <p:attrName>ppt_y</p:attrName>
                                        </p:attrNameLst>
                                      </p:cBhvr>
                                      <p:tavLst>
                                        <p:tav tm="0">
                                          <p:val>
                                            <p:strVal val="ppt_y"/>
                                          </p:val>
                                        </p:tav>
                                        <p:tav tm="100000">
                                          <p:val>
                                            <p:strVal val="ppt_y"/>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2" fill="hold" grpId="1" nodeType="clickEffect">
                                  <p:stCondLst>
                                    <p:cond delay="0"/>
                                  </p:stCondLst>
                                  <p:childTnLst>
                                    <p:anim calcmode="lin" valueType="num">
                                      <p:cBhvr additive="base">
                                        <p:cTn id="36" dur="500"/>
                                        <p:tgtEl>
                                          <p:spTgt spid="5"/>
                                        </p:tgtEl>
                                        <p:attrNameLst>
                                          <p:attrName>ppt_x</p:attrName>
                                        </p:attrNameLst>
                                      </p:cBhvr>
                                      <p:tavLst>
                                        <p:tav tm="0">
                                          <p:val>
                                            <p:strVal val="ppt_x"/>
                                          </p:val>
                                        </p:tav>
                                        <p:tav tm="100000">
                                          <p:val>
                                            <p:strVal val="1+ppt_w/2"/>
                                          </p:val>
                                        </p:tav>
                                      </p:tavLst>
                                    </p:anim>
                                    <p:anim calcmode="lin" valueType="num">
                                      <p:cBhvr additive="base">
                                        <p:cTn id="37" dur="500"/>
                                        <p:tgtEl>
                                          <p:spTgt spid="5"/>
                                        </p:tgtEl>
                                        <p:attrNameLst>
                                          <p:attrName>ppt_y</p:attrName>
                                        </p:attrNameLst>
                                      </p:cBhvr>
                                      <p:tavLst>
                                        <p:tav tm="0">
                                          <p:val>
                                            <p:strVal val="ppt_y"/>
                                          </p:val>
                                        </p:tav>
                                        <p:tav tm="100000">
                                          <p:val>
                                            <p:strVal val="ppt_y"/>
                                          </p:val>
                                        </p:tav>
                                      </p:tavLst>
                                    </p:anim>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0-#ppt_w/2"/>
                                          </p:val>
                                        </p:tav>
                                        <p:tav tm="100000">
                                          <p:val>
                                            <p:strVal val="#ppt_x"/>
                                          </p:val>
                                        </p:tav>
                                      </p:tavLst>
                                    </p:anim>
                                    <p:anim calcmode="lin" valueType="num">
                                      <p:cBhvr additive="base">
                                        <p:cTn id="4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3"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1+ppt_w/2"/>
                                          </p:val>
                                        </p:tav>
                                      </p:tavLst>
                                    </p:anim>
                                    <p:anim calcmode="lin" valueType="num">
                                      <p:cBhvr additive="base">
                                        <p:cTn id="49" dur="500"/>
                                        <p:tgtEl>
                                          <p:spTgt spid="9"/>
                                        </p:tgtEl>
                                        <p:attrNameLst>
                                          <p:attrName>ppt_y</p:attrName>
                                        </p:attrNameLst>
                                      </p:cBhvr>
                                      <p:tavLst>
                                        <p:tav tm="0">
                                          <p:val>
                                            <p:strVal val="ppt_y"/>
                                          </p:val>
                                        </p:tav>
                                        <p:tav tm="100000">
                                          <p:val>
                                            <p:strVal val="0-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3" fill="hold" nodeType="clickEffect">
                                  <p:stCondLst>
                                    <p:cond delay="0"/>
                                  </p:stCondLst>
                                  <p:childTnLst>
                                    <p:anim calcmode="lin" valueType="num">
                                      <p:cBhvr additive="base">
                                        <p:cTn id="60" dur="500"/>
                                        <p:tgtEl>
                                          <p:spTgt spid="10"/>
                                        </p:tgtEl>
                                        <p:attrNameLst>
                                          <p:attrName>ppt_x</p:attrName>
                                        </p:attrNameLst>
                                      </p:cBhvr>
                                      <p:tavLst>
                                        <p:tav tm="0">
                                          <p:val>
                                            <p:strVal val="ppt_x"/>
                                          </p:val>
                                        </p:tav>
                                        <p:tav tm="100000">
                                          <p:val>
                                            <p:strVal val="1+ppt_w/2"/>
                                          </p:val>
                                        </p:tav>
                                      </p:tavLst>
                                    </p:anim>
                                    <p:anim calcmode="lin" valueType="num">
                                      <p:cBhvr additive="base">
                                        <p:cTn id="61" dur="500"/>
                                        <p:tgtEl>
                                          <p:spTgt spid="10"/>
                                        </p:tgtEl>
                                        <p:attrNameLst>
                                          <p:attrName>ppt_y</p:attrName>
                                        </p:attrNameLst>
                                      </p:cBhvr>
                                      <p:tavLst>
                                        <p:tav tm="0">
                                          <p:val>
                                            <p:strVal val="ppt_y"/>
                                          </p:val>
                                        </p:tav>
                                        <p:tav tm="100000">
                                          <p:val>
                                            <p:strVal val="0-ppt_h/2"/>
                                          </p:val>
                                        </p:tav>
                                      </p:tavLst>
                                    </p:anim>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9"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0-#ppt_w/2"/>
                                          </p:val>
                                        </p:tav>
                                        <p:tav tm="100000">
                                          <p:val>
                                            <p:strVal val="#ppt_x"/>
                                          </p:val>
                                        </p:tav>
                                      </p:tavLst>
                                    </p:anim>
                                    <p:anim calcmode="lin" valueType="num">
                                      <p:cBhvr additive="base">
                                        <p:cTn id="6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3" fill="hold" nodeType="clickEffect">
                                  <p:stCondLst>
                                    <p:cond delay="0"/>
                                  </p:stCondLst>
                                  <p:childTnLst>
                                    <p:anim calcmode="lin" valueType="num">
                                      <p:cBhvr additive="base">
                                        <p:cTn id="72" dur="500"/>
                                        <p:tgtEl>
                                          <p:spTgt spid="11"/>
                                        </p:tgtEl>
                                        <p:attrNameLst>
                                          <p:attrName>ppt_x</p:attrName>
                                        </p:attrNameLst>
                                      </p:cBhvr>
                                      <p:tavLst>
                                        <p:tav tm="0">
                                          <p:val>
                                            <p:strVal val="ppt_x"/>
                                          </p:val>
                                        </p:tav>
                                        <p:tav tm="100000">
                                          <p:val>
                                            <p:strVal val="1+ppt_w/2"/>
                                          </p:val>
                                        </p:tav>
                                      </p:tavLst>
                                    </p:anim>
                                    <p:anim calcmode="lin" valueType="num">
                                      <p:cBhvr additive="base">
                                        <p:cTn id="73" dur="500"/>
                                        <p:tgtEl>
                                          <p:spTgt spid="11"/>
                                        </p:tgtEl>
                                        <p:attrNameLst>
                                          <p:attrName>ppt_y</p:attrName>
                                        </p:attrNameLst>
                                      </p:cBhvr>
                                      <p:tavLst>
                                        <p:tav tm="0">
                                          <p:val>
                                            <p:strVal val="ppt_y"/>
                                          </p:val>
                                        </p:tav>
                                        <p:tav tm="100000">
                                          <p:val>
                                            <p:strVal val="0-ppt_h/2"/>
                                          </p:val>
                                        </p:tav>
                                      </p:tavLst>
                                    </p:anim>
                                    <p:set>
                                      <p:cBhvr>
                                        <p:cTn id="7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P spid="6" grpId="0"/>
      <p:bldP spid="6"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a:t>
            </a:r>
            <a:br>
              <a:rPr lang="en-US" dirty="0"/>
            </a:br>
            <a:endParaRPr lang="en-IN" dirty="0"/>
          </a:p>
        </p:txBody>
      </p:sp>
      <p:sp>
        <p:nvSpPr>
          <p:cNvPr id="3" name="Text Placeholder 2"/>
          <p:cNvSpPr>
            <a:spLocks noGrp="1"/>
          </p:cNvSpPr>
          <p:nvPr>
            <p:ph type="body" idx="1"/>
          </p:nvPr>
        </p:nvSpPr>
        <p:spPr>
          <a:xfrm>
            <a:off x="839056" y="2038350"/>
            <a:ext cx="6958125" cy="1625400"/>
          </a:xfrm>
        </p:spPr>
        <p:txBody>
          <a:bodyPr/>
          <a:lstStyle/>
          <a:p>
            <a:pPr>
              <a:buNone/>
            </a:pPr>
            <a:r>
              <a:rPr lang="en-US" dirty="0"/>
              <a:t>Before you can really mine your data for insights you need to clean it up. Even though it’s always good practice to create a clean, well-structured data set, sometimes it’s not always possible. </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54</a:t>
            </a:fld>
            <a:endParaRPr lang="en"/>
          </a:p>
        </p:txBody>
      </p:sp>
      <p:sp>
        <p:nvSpPr>
          <p:cNvPr id="5" name="TextBox 4"/>
          <p:cNvSpPr txBox="1"/>
          <p:nvPr/>
        </p:nvSpPr>
        <p:spPr>
          <a:xfrm>
            <a:off x="685800" y="2059454"/>
            <a:ext cx="7162800" cy="1938992"/>
          </a:xfrm>
          <a:prstGeom prst="rect">
            <a:avLst/>
          </a:prstGeom>
          <a:noFill/>
        </p:spPr>
        <p:txBody>
          <a:bodyPr wrap="square" rtlCol="0">
            <a:spAutoFit/>
          </a:bodyPr>
          <a:lstStyle/>
          <a:p>
            <a:r>
              <a:rPr lang="en-US" sz="2400" dirty="0">
                <a:solidFill>
                  <a:srgbClr val="263248"/>
                </a:solidFill>
                <a:latin typeface="Roboto Condensed Light"/>
                <a:ea typeface="Roboto Condensed Light"/>
                <a:cs typeface="Roboto Condensed Light"/>
                <a:sym typeface="Roboto Condensed Light"/>
              </a:rPr>
              <a:t>Data sets can come in all shapes and sizes (some good, some not so good!), especially when you’re getting it from the web. The companies below will help you refine and reshape the data into a useable data set</a:t>
            </a:r>
            <a:endParaRPr lang="en-IN" sz="2400" dirty="0">
              <a:solidFill>
                <a:srgbClr val="263248"/>
              </a:solidFill>
              <a:latin typeface="Roboto Condensed Light"/>
              <a:ea typeface="Roboto Condensed Light"/>
              <a:cs typeface="Roboto Condensed Light"/>
              <a:sym typeface="Roboto Condensed Light"/>
            </a:endParaRPr>
          </a:p>
          <a:p>
            <a:endParaRPr lang="en-IN" sz="2400" dirty="0">
              <a:solidFill>
                <a:srgbClr val="263248"/>
              </a:solidFill>
              <a:latin typeface="Roboto Condensed Light"/>
              <a:ea typeface="Roboto Condensed Light"/>
              <a:cs typeface="Roboto Condensed Light"/>
              <a:sym typeface="Roboto Condensed Light"/>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0" y="1733550"/>
            <a:ext cx="2032176" cy="20321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61775" y="2173565"/>
            <a:ext cx="3610849" cy="1152146"/>
          </a:xfrm>
          <a:prstGeom prst="rect">
            <a:avLst/>
          </a:prstGeom>
        </p:spPr>
      </p:pic>
    </p:spTree>
    <p:extLst>
      <p:ext uri="{BB962C8B-B14F-4D97-AF65-F5344CB8AC3E}">
        <p14:creationId xmlns:p14="http://schemas.microsoft.com/office/powerpoint/2010/main" xmlns="" val="734471739"/>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ppt_y"/>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3"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1+ppt_w/2"/>
                                          </p:val>
                                        </p:tav>
                                      </p:tavLst>
                                    </p:anim>
                                    <p:anim calcmode="lin" valueType="num">
                                      <p:cBhvr additive="base">
                                        <p:cTn id="49" dur="500"/>
                                        <p:tgtEl>
                                          <p:spTgt spid="7"/>
                                        </p:tgtEl>
                                        <p:attrNameLst>
                                          <p:attrName>ppt_y</p:attrName>
                                        </p:attrNameLst>
                                      </p:cBhvr>
                                      <p:tavLst>
                                        <p:tav tm="0">
                                          <p:val>
                                            <p:strVal val="ppt_y"/>
                                          </p:val>
                                        </p:tav>
                                        <p:tav tm="100000">
                                          <p:val>
                                            <p:strVal val="0-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a:t>
            </a:r>
            <a:br>
              <a:rPr lang="en-US" dirty="0"/>
            </a:br>
            <a:endParaRPr lang="en-IN" dirty="0"/>
          </a:p>
        </p:txBody>
      </p:sp>
      <p:sp>
        <p:nvSpPr>
          <p:cNvPr id="3" name="Text Placeholder 2"/>
          <p:cNvSpPr>
            <a:spLocks noGrp="1"/>
          </p:cNvSpPr>
          <p:nvPr>
            <p:ph type="body" idx="1"/>
          </p:nvPr>
        </p:nvSpPr>
        <p:spPr>
          <a:xfrm>
            <a:off x="1030200" y="2038350"/>
            <a:ext cx="6132600" cy="1854000"/>
          </a:xfrm>
        </p:spPr>
        <p:txBody>
          <a:bodyPr/>
          <a:lstStyle/>
          <a:p>
            <a:pPr>
              <a:buNone/>
            </a:pPr>
            <a:r>
              <a:rPr lang="en-US" dirty="0"/>
              <a:t>Not to be confused with data </a:t>
            </a:r>
            <a:r>
              <a:rPr lang="en-US" dirty="0" smtClean="0"/>
              <a:t>extraction, </a:t>
            </a:r>
            <a:r>
              <a:rPr lang="en-US" dirty="0"/>
              <a:t>data mining is the process of discovering insights within a database as opposed to extracting data from web pages into databases. </a:t>
            </a: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55</a:t>
            </a:fld>
            <a:endParaRPr lang="en"/>
          </a:p>
        </p:txBody>
      </p:sp>
      <p:sp>
        <p:nvSpPr>
          <p:cNvPr id="5" name="TextBox 4"/>
          <p:cNvSpPr txBox="1"/>
          <p:nvPr/>
        </p:nvSpPr>
        <p:spPr>
          <a:xfrm>
            <a:off x="1066800" y="2419350"/>
            <a:ext cx="6324600" cy="830997"/>
          </a:xfrm>
          <a:prstGeom prst="rect">
            <a:avLst/>
          </a:prstGeom>
          <a:noFill/>
        </p:spPr>
        <p:txBody>
          <a:bodyPr wrap="square" rtlCol="0">
            <a:spAutoFit/>
          </a:bodyPr>
          <a:lstStyle/>
          <a:p>
            <a:pPr>
              <a:spcAft>
                <a:spcPts val="1000"/>
              </a:spcAft>
              <a:buClr>
                <a:srgbClr val="C7D3E6"/>
              </a:buClr>
              <a:buSzPct val="100000"/>
            </a:pPr>
            <a:r>
              <a:rPr lang="en-US" sz="2400" dirty="0">
                <a:solidFill>
                  <a:srgbClr val="263248"/>
                </a:solidFill>
                <a:latin typeface="Roboto Condensed Light"/>
                <a:ea typeface="Roboto Condensed Light"/>
                <a:cs typeface="Roboto Condensed Light"/>
                <a:sym typeface="Roboto Condensed Light"/>
              </a:rPr>
              <a:t>The aim of data mining is to make predictions and decisions on the data you have at hand.</a:t>
            </a:r>
            <a:endParaRPr lang="en-IN" sz="2400" dirty="0">
              <a:solidFill>
                <a:srgbClr val="263248"/>
              </a:solidFill>
              <a:latin typeface="Roboto Condensed Light"/>
              <a:ea typeface="Roboto Condensed Light"/>
              <a:cs typeface="Roboto Condensed Light"/>
              <a:sym typeface="Roboto Condensed Light"/>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81237" y="2266950"/>
            <a:ext cx="3895725" cy="13906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314700" y="1920448"/>
            <a:ext cx="1828800" cy="1828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086100" y="2372902"/>
            <a:ext cx="2286000" cy="819150"/>
          </a:xfrm>
          <a:prstGeom prst="rect">
            <a:avLst/>
          </a:prstGeom>
        </p:spPr>
      </p:pic>
    </p:spTree>
    <p:extLst>
      <p:ext uri="{BB962C8B-B14F-4D97-AF65-F5344CB8AC3E}">
        <p14:creationId xmlns:p14="http://schemas.microsoft.com/office/powerpoint/2010/main" xmlns="" val="971566647"/>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ppt_y"/>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3"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1+ppt_w/2"/>
                                          </p:val>
                                        </p:tav>
                                      </p:tavLst>
                                    </p:anim>
                                    <p:anim calcmode="lin" valueType="num">
                                      <p:cBhvr additive="base">
                                        <p:cTn id="49" dur="500"/>
                                        <p:tgtEl>
                                          <p:spTgt spid="7"/>
                                        </p:tgtEl>
                                        <p:attrNameLst>
                                          <p:attrName>ppt_y</p:attrName>
                                        </p:attrNameLst>
                                      </p:cBhvr>
                                      <p:tavLst>
                                        <p:tav tm="0">
                                          <p:val>
                                            <p:strVal val="ppt_y"/>
                                          </p:val>
                                        </p:tav>
                                        <p:tav tm="100000">
                                          <p:val>
                                            <p:strVal val="0-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3" fill="hold" nodeType="clickEffect">
                                  <p:stCondLst>
                                    <p:cond delay="0"/>
                                  </p:stCondLst>
                                  <p:childTnLst>
                                    <p:anim calcmode="lin" valueType="num">
                                      <p:cBhvr additive="base">
                                        <p:cTn id="60" dur="500"/>
                                        <p:tgtEl>
                                          <p:spTgt spid="8"/>
                                        </p:tgtEl>
                                        <p:attrNameLst>
                                          <p:attrName>ppt_x</p:attrName>
                                        </p:attrNameLst>
                                      </p:cBhvr>
                                      <p:tavLst>
                                        <p:tav tm="0">
                                          <p:val>
                                            <p:strVal val="ppt_x"/>
                                          </p:val>
                                        </p:tav>
                                        <p:tav tm="100000">
                                          <p:val>
                                            <p:strVal val="1+ppt_w/2"/>
                                          </p:val>
                                        </p:tav>
                                      </p:tavLst>
                                    </p:anim>
                                    <p:anim calcmode="lin" valueType="num">
                                      <p:cBhvr additive="base">
                                        <p:cTn id="61" dur="500"/>
                                        <p:tgtEl>
                                          <p:spTgt spid="8"/>
                                        </p:tgtEl>
                                        <p:attrNameLst>
                                          <p:attrName>ppt_y</p:attrName>
                                        </p:attrNameLst>
                                      </p:cBhvr>
                                      <p:tavLst>
                                        <p:tav tm="0">
                                          <p:val>
                                            <p:strVal val="ppt_y"/>
                                          </p:val>
                                        </p:tav>
                                        <p:tav tm="100000">
                                          <p:val>
                                            <p:strVal val="0-ppt_h/2"/>
                                          </p:val>
                                        </p:tav>
                                      </p:tavLst>
                                    </p:anim>
                                    <p:set>
                                      <p:cBhvr>
                                        <p:cTn id="6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Analysis</a:t>
            </a:r>
            <a:endParaRPr lang="en-IN" dirty="0"/>
          </a:p>
        </p:txBody>
      </p:sp>
      <p:sp>
        <p:nvSpPr>
          <p:cNvPr id="3" name="Text Placeholder 2"/>
          <p:cNvSpPr>
            <a:spLocks noGrp="1"/>
          </p:cNvSpPr>
          <p:nvPr>
            <p:ph type="body" idx="1"/>
          </p:nvPr>
        </p:nvSpPr>
        <p:spPr>
          <a:xfrm>
            <a:off x="838200" y="2114550"/>
            <a:ext cx="6729525" cy="1854000"/>
          </a:xfrm>
        </p:spPr>
        <p:txBody>
          <a:bodyPr/>
          <a:lstStyle/>
          <a:p>
            <a:pPr>
              <a:buNone/>
            </a:pPr>
            <a:r>
              <a:rPr lang="en-US" dirty="0"/>
              <a:t>While data mining is all about sifting through your data in search of previously unrecognized patterns, data analysis is about breaking that data down and assessing the impact of those patterns overtime</a:t>
            </a:r>
            <a:r>
              <a:rPr lang="en-US" dirty="0" smtClean="0"/>
              <a:t>.</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56</a:t>
            </a:fld>
            <a:endParaRPr lang="en"/>
          </a:p>
        </p:txBody>
      </p:sp>
      <p:sp>
        <p:nvSpPr>
          <p:cNvPr id="5" name="TextBox 4"/>
          <p:cNvSpPr txBox="1"/>
          <p:nvPr/>
        </p:nvSpPr>
        <p:spPr>
          <a:xfrm>
            <a:off x="838200" y="2419350"/>
            <a:ext cx="6858000" cy="1200329"/>
          </a:xfrm>
          <a:prstGeom prst="rect">
            <a:avLst/>
          </a:prstGeom>
          <a:noFill/>
        </p:spPr>
        <p:txBody>
          <a:bodyPr wrap="square" rtlCol="0">
            <a:spAutoFit/>
          </a:bodyPr>
          <a:lstStyle>
            <a:defPPr marR="0" lvl="0" algn="l" rtl="0">
              <a:lnSpc>
                <a:spcPct val="100000"/>
              </a:lnSpc>
              <a:spcBef>
                <a:spcPts val="0"/>
              </a:spcBef>
              <a:spcAft>
                <a:spcPts val="0"/>
              </a:spcAft>
            </a:defPPr>
          </a:lstStyle>
          <a:p>
            <a:r>
              <a:rPr lang="en-US" sz="2400" dirty="0">
                <a:solidFill>
                  <a:srgbClr val="263248"/>
                </a:solidFill>
                <a:latin typeface="Roboto Condensed Light"/>
                <a:ea typeface="Roboto Condensed Light"/>
                <a:cs typeface="Roboto Condensed Light"/>
                <a:sym typeface="Roboto Condensed Light"/>
              </a:rPr>
              <a:t>Analytics is about asking specific questions and finding the answers in data. You can even ask questions about what will happen in the future!</a:t>
            </a:r>
            <a:endParaRPr lang="en-IN" sz="2400" dirty="0">
              <a:solidFill>
                <a:srgbClr val="263248"/>
              </a:solidFill>
              <a:latin typeface="Roboto Condensed Light"/>
              <a:ea typeface="Roboto Condensed Light"/>
              <a:cs typeface="Roboto Condensed Light"/>
              <a:sym typeface="Roboto Condensed Light"/>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09800" y="1962150"/>
            <a:ext cx="4038600" cy="20814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18422" y="2266950"/>
            <a:ext cx="2421355" cy="1600200"/>
          </a:xfrm>
          <a:prstGeom prst="rect">
            <a:avLst/>
          </a:prstGeom>
        </p:spPr>
      </p:pic>
    </p:spTree>
    <p:extLst>
      <p:ext uri="{BB962C8B-B14F-4D97-AF65-F5344CB8AC3E}">
        <p14:creationId xmlns:p14="http://schemas.microsoft.com/office/powerpoint/2010/main" xmlns="" val="130386478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ppt_y"/>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3"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1+ppt_w/2"/>
                                          </p:val>
                                        </p:tav>
                                      </p:tavLst>
                                    </p:anim>
                                    <p:anim calcmode="lin" valueType="num">
                                      <p:cBhvr additive="base">
                                        <p:cTn id="49" dur="500"/>
                                        <p:tgtEl>
                                          <p:spTgt spid="7"/>
                                        </p:tgtEl>
                                        <p:attrNameLst>
                                          <p:attrName>ppt_y</p:attrName>
                                        </p:attrNameLst>
                                      </p:cBhvr>
                                      <p:tavLst>
                                        <p:tav tm="0">
                                          <p:val>
                                            <p:strVal val="ppt_y"/>
                                          </p:val>
                                        </p:tav>
                                        <p:tav tm="100000">
                                          <p:val>
                                            <p:strVal val="0-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Visualization</a:t>
            </a:r>
            <a:endParaRPr lang="en-IN" dirty="0"/>
          </a:p>
        </p:txBody>
      </p:sp>
      <p:sp>
        <p:nvSpPr>
          <p:cNvPr id="3" name="Text Placeholder 2"/>
          <p:cNvSpPr>
            <a:spLocks noGrp="1"/>
          </p:cNvSpPr>
          <p:nvPr>
            <p:ph type="body" idx="1"/>
          </p:nvPr>
        </p:nvSpPr>
        <p:spPr>
          <a:xfrm>
            <a:off x="914400" y="2114550"/>
            <a:ext cx="6958125" cy="1549200"/>
          </a:xfrm>
        </p:spPr>
        <p:txBody>
          <a:bodyPr/>
          <a:lstStyle/>
          <a:p>
            <a:pPr>
              <a:buNone/>
            </a:pPr>
            <a:r>
              <a:rPr lang="en-US" dirty="0"/>
              <a:t>Data visualization </a:t>
            </a:r>
            <a:r>
              <a:rPr lang="en-US" dirty="0" smtClean="0"/>
              <a:t>will </a:t>
            </a:r>
            <a:r>
              <a:rPr lang="en-US" dirty="0"/>
              <a:t>make your data come to life. Part of the challenge for any data scientist is conveying the insights from that data to the rest of your company. </a:t>
            </a:r>
            <a:endParaRPr lang="en-IN"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57</a:t>
            </a:fld>
            <a:endParaRPr lang="en"/>
          </a:p>
        </p:txBody>
      </p:sp>
      <p:sp>
        <p:nvSpPr>
          <p:cNvPr id="5" name="TextBox 4"/>
          <p:cNvSpPr txBox="1"/>
          <p:nvPr/>
        </p:nvSpPr>
        <p:spPr>
          <a:xfrm>
            <a:off x="990600" y="2419350"/>
            <a:ext cx="6934200" cy="1200329"/>
          </a:xfrm>
          <a:prstGeom prst="rect">
            <a:avLst/>
          </a:prstGeom>
          <a:noFill/>
        </p:spPr>
        <p:txBody>
          <a:bodyPr wrap="square" rtlCol="0">
            <a:spAutoFit/>
          </a:bodyPr>
          <a:lstStyle/>
          <a:p>
            <a:pPr>
              <a:spcAft>
                <a:spcPts val="1000"/>
              </a:spcAft>
              <a:buClr>
                <a:srgbClr val="C7D3E6"/>
              </a:buClr>
              <a:buSzPct val="100000"/>
            </a:pPr>
            <a:r>
              <a:rPr lang="en-US" sz="2400" dirty="0">
                <a:solidFill>
                  <a:srgbClr val="263248"/>
                </a:solidFill>
                <a:latin typeface="Roboto Condensed Light"/>
                <a:ea typeface="Roboto Condensed Light"/>
                <a:cs typeface="Roboto Condensed Light"/>
                <a:sym typeface="Roboto Condensed Light"/>
              </a:rPr>
              <a:t>Visualizations are a bright and easy way to convey complex data insights. And the best part is that most of them require no coding!!</a:t>
            </a:r>
            <a:endParaRPr lang="en-IN" sz="2400" dirty="0">
              <a:solidFill>
                <a:srgbClr val="263248"/>
              </a:solidFill>
              <a:latin typeface="Roboto Condensed Light"/>
              <a:ea typeface="Roboto Condensed Light"/>
              <a:cs typeface="Roboto Condensed Light"/>
              <a:sym typeface="Roboto Condensed Light"/>
            </a:endParaRPr>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90600" y="1962149"/>
            <a:ext cx="6680353" cy="19050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33600" y="1733550"/>
            <a:ext cx="4868938" cy="2743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180061" y="1829203"/>
            <a:ext cx="4787301" cy="1790476"/>
          </a:xfrm>
          <a:prstGeom prst="rect">
            <a:avLst/>
          </a:prstGeom>
        </p:spPr>
      </p:pic>
    </p:spTree>
    <p:extLst>
      <p:ext uri="{BB962C8B-B14F-4D97-AF65-F5344CB8AC3E}">
        <p14:creationId xmlns:p14="http://schemas.microsoft.com/office/powerpoint/2010/main" xmlns="" val="227500734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1"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ppt_y"/>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3" fill="hold" nodeType="click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1+ppt_w/2"/>
                                          </p:val>
                                        </p:tav>
                                      </p:tavLst>
                                    </p:anim>
                                    <p:anim calcmode="lin" valueType="num">
                                      <p:cBhvr additive="base">
                                        <p:cTn id="49" dur="500"/>
                                        <p:tgtEl>
                                          <p:spTgt spid="7"/>
                                        </p:tgtEl>
                                        <p:attrNameLst>
                                          <p:attrName>ppt_y</p:attrName>
                                        </p:attrNameLst>
                                      </p:cBhvr>
                                      <p:tavLst>
                                        <p:tav tm="0">
                                          <p:val>
                                            <p:strVal val="ppt_y"/>
                                          </p:val>
                                        </p:tav>
                                        <p:tav tm="100000">
                                          <p:val>
                                            <p:strVal val="0-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0-#ppt_w/2"/>
                                          </p:val>
                                        </p:tav>
                                        <p:tav tm="100000">
                                          <p:val>
                                            <p:strVal val="#ppt_x"/>
                                          </p:val>
                                        </p:tav>
                                      </p:tavLst>
                                    </p:anim>
                                    <p:anim calcmode="lin" valueType="num">
                                      <p:cBhvr additive="base">
                                        <p:cTn id="5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3" fill="hold" nodeType="clickEffect">
                                  <p:stCondLst>
                                    <p:cond delay="0"/>
                                  </p:stCondLst>
                                  <p:childTnLst>
                                    <p:anim calcmode="lin" valueType="num">
                                      <p:cBhvr additive="base">
                                        <p:cTn id="60" dur="500"/>
                                        <p:tgtEl>
                                          <p:spTgt spid="8"/>
                                        </p:tgtEl>
                                        <p:attrNameLst>
                                          <p:attrName>ppt_x</p:attrName>
                                        </p:attrNameLst>
                                      </p:cBhvr>
                                      <p:tavLst>
                                        <p:tav tm="0">
                                          <p:val>
                                            <p:strVal val="ppt_x"/>
                                          </p:val>
                                        </p:tav>
                                        <p:tav tm="100000">
                                          <p:val>
                                            <p:strVal val="1+ppt_w/2"/>
                                          </p:val>
                                        </p:tav>
                                      </p:tavLst>
                                    </p:anim>
                                    <p:anim calcmode="lin" valueType="num">
                                      <p:cBhvr additive="base">
                                        <p:cTn id="61" dur="500"/>
                                        <p:tgtEl>
                                          <p:spTgt spid="8"/>
                                        </p:tgtEl>
                                        <p:attrNameLst>
                                          <p:attrName>ppt_y</p:attrName>
                                        </p:attrNameLst>
                                      </p:cBhvr>
                                      <p:tavLst>
                                        <p:tav tm="0">
                                          <p:val>
                                            <p:strVal val="ppt_y"/>
                                          </p:val>
                                        </p:tav>
                                        <p:tav tm="100000">
                                          <p:val>
                                            <p:strVal val="0-ppt_h/2"/>
                                          </p:val>
                                        </p:tav>
                                      </p:tavLst>
                                    </p:anim>
                                    <p:set>
                                      <p:cBhvr>
                                        <p:cTn id="6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a:t>
            </a:r>
            <a:br>
              <a:rPr lang="en-US" dirty="0"/>
            </a:br>
            <a:endParaRPr lang="en-IN" dirty="0"/>
          </a:p>
        </p:txBody>
      </p:sp>
      <p:sp>
        <p:nvSpPr>
          <p:cNvPr id="3" name="Text Placeholder 2"/>
          <p:cNvSpPr>
            <a:spLocks noGrp="1"/>
          </p:cNvSpPr>
          <p:nvPr>
            <p:ph type="body" idx="1"/>
          </p:nvPr>
        </p:nvSpPr>
        <p:spPr>
          <a:xfrm>
            <a:off x="814274" y="1657350"/>
            <a:ext cx="6958126" cy="2590800"/>
          </a:xfrm>
        </p:spPr>
        <p:txBody>
          <a:bodyPr/>
          <a:lstStyle/>
          <a:p>
            <a:pPr>
              <a:buNone/>
            </a:pPr>
            <a:r>
              <a:rPr lang="en-US" dirty="0"/>
              <a:t>Data integration platforms are the glue between each program. If you want to connect the data you’ve extracted using Import.io with Twitter or you want to share on Facebook the </a:t>
            </a:r>
            <a:r>
              <a:rPr lang="en-US" dirty="0" err="1"/>
              <a:t>visualisation</a:t>
            </a:r>
            <a:r>
              <a:rPr lang="en-US" dirty="0"/>
              <a:t> you’ve made with Tableau or Silk automatically, then the integration services </a:t>
            </a:r>
            <a:r>
              <a:rPr lang="en-US" dirty="0" smtClean="0"/>
              <a:t>are </a:t>
            </a:r>
            <a:r>
              <a:rPr lang="en-US" dirty="0"/>
              <a:t>the tools for you</a:t>
            </a:r>
            <a:r>
              <a:rPr lang="en-US" dirty="0" smtClean="0"/>
              <a:t>.</a:t>
            </a:r>
            <a:endParaRPr lang="en-IN"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52800" y="1962150"/>
            <a:ext cx="1724025" cy="20764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71600" y="2027916"/>
            <a:ext cx="6019801" cy="1682392"/>
          </a:xfrm>
          <a:prstGeom prst="rect">
            <a:avLst/>
          </a:prstGeom>
        </p:spPr>
      </p:pic>
    </p:spTree>
    <p:extLst>
      <p:ext uri="{BB962C8B-B14F-4D97-AF65-F5344CB8AC3E}">
        <p14:creationId xmlns:p14="http://schemas.microsoft.com/office/powerpoint/2010/main" xmlns="" val="106583878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3"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0-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Languages</a:t>
            </a:r>
            <a:endParaRPr lang="en-IN" dirty="0"/>
          </a:p>
        </p:txBody>
      </p:sp>
      <p:sp>
        <p:nvSpPr>
          <p:cNvPr id="3" name="Text Placeholder 2"/>
          <p:cNvSpPr>
            <a:spLocks noGrp="1"/>
          </p:cNvSpPr>
          <p:nvPr>
            <p:ph type="body" idx="1"/>
          </p:nvPr>
        </p:nvSpPr>
        <p:spPr>
          <a:xfrm>
            <a:off x="814274" y="1962150"/>
            <a:ext cx="6729525" cy="2133600"/>
          </a:xfrm>
        </p:spPr>
        <p:txBody>
          <a:bodyPr/>
          <a:lstStyle/>
          <a:p>
            <a:pPr>
              <a:buNone/>
            </a:pPr>
            <a:r>
              <a:rPr lang="en-US" dirty="0"/>
              <a:t>There will be times in your data career when a tool simply won’t cut it. While todays tools are becoming more powerful and easier to use, sometimes it is just better to code it yourself. </a:t>
            </a:r>
            <a:endParaRPr lang="en-IN"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59</a:t>
            </a:fld>
            <a:endParaRPr lang="en"/>
          </a:p>
        </p:txBody>
      </p:sp>
      <p:pic>
        <p:nvPicPr>
          <p:cNvPr id="5" name="Picture 4" descr="https://static1.squarespace.com/static/5193ac7de4b0f3c8853ae813/5194e45be4b0dc6d4010952e/56450678e4b004e5748b8bb1/1447364218509/img.png"/>
          <p:cNvPicPr/>
          <p:nvPr/>
        </p:nvPicPr>
        <p:blipFill>
          <a:blip r:embed="rId2" cstate="print"/>
          <a:srcRect/>
          <a:stretch>
            <a:fillRect/>
          </a:stretch>
        </p:blipFill>
        <p:spPr bwMode="auto">
          <a:xfrm>
            <a:off x="2667000" y="2190750"/>
            <a:ext cx="2057400" cy="1562100"/>
          </a:xfrm>
          <a:prstGeom prst="rect">
            <a:avLst/>
          </a:prstGeom>
          <a:noFill/>
          <a:ln w="9525">
            <a:noFill/>
            <a:miter lim="800000"/>
            <a:headEnd/>
            <a:tailEnd/>
          </a:ln>
        </p:spPr>
      </p:pic>
      <p:pic>
        <p:nvPicPr>
          <p:cNvPr id="6" name="Picture 5" descr="https://static1.squarespace.com/static/5193ac7de4b0f3c8853ae813/5194e45be4b0dc6d4010952e/564506c6e4b0fbb2892cd030/1447364295446/img.png"/>
          <p:cNvPicPr/>
          <p:nvPr/>
        </p:nvPicPr>
        <p:blipFill>
          <a:blip r:embed="rId3"/>
          <a:srcRect/>
          <a:stretch>
            <a:fillRect/>
          </a:stretch>
        </p:blipFill>
        <p:spPr bwMode="auto">
          <a:xfrm>
            <a:off x="1981200" y="2114550"/>
            <a:ext cx="4876800" cy="1933575"/>
          </a:xfrm>
          <a:prstGeom prst="rect">
            <a:avLst/>
          </a:prstGeom>
          <a:noFill/>
          <a:ln w="9525">
            <a:noFill/>
            <a:miter lim="800000"/>
            <a:headEnd/>
            <a:tailEnd/>
          </a:ln>
        </p:spPr>
      </p:pic>
    </p:spTree>
    <p:extLst>
      <p:ext uri="{BB962C8B-B14F-4D97-AF65-F5344CB8AC3E}">
        <p14:creationId xmlns:p14="http://schemas.microsoft.com/office/powerpoint/2010/main" xmlns="" val="3605088673"/>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3" dur="500"/>
                                        <p:tgtEl>
                                          <p:spTgt spid="3">
                                            <p:txEl>
                                              <p:pRg st="0" end="0"/>
                                            </p:txEl>
                                          </p:spTgt>
                                        </p:tgtEl>
                                        <p:attrNameLst>
                                          <p:attrName>ppt_y</p:attrName>
                                        </p:attrNameLst>
                                      </p:cBhvr>
                                      <p:tavLst>
                                        <p:tav tm="0">
                                          <p:val>
                                            <p:strVal val="ppt_y"/>
                                          </p:val>
                                        </p:tav>
                                        <p:tav tm="100000">
                                          <p:val>
                                            <p:strVal val="ppt_y"/>
                                          </p:val>
                                        </p:tav>
                                      </p:tavLst>
                                    </p:anim>
                                    <p:set>
                                      <p:cBhvr>
                                        <p:cTn id="14"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3" fill="hold" nodeType="click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1+ppt_w/2"/>
                                          </p:val>
                                        </p:tav>
                                      </p:tavLst>
                                    </p:anim>
                                    <p:anim calcmode="lin" valueType="num">
                                      <p:cBhvr additive="base">
                                        <p:cTn id="25" dur="500"/>
                                        <p:tgtEl>
                                          <p:spTgt spid="5"/>
                                        </p:tgtEl>
                                        <p:attrNameLst>
                                          <p:attrName>ppt_y</p:attrName>
                                        </p:attrNameLst>
                                      </p:cBhvr>
                                      <p:tavLst>
                                        <p:tav tm="0">
                                          <p:val>
                                            <p:strVal val="ppt_y"/>
                                          </p:val>
                                        </p:tav>
                                        <p:tav tm="100000">
                                          <p:val>
                                            <p:strVal val="0-ppt_h/2"/>
                                          </p:val>
                                        </p:tav>
                                      </p:tavLst>
                                    </p:anim>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9"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3" fill="hold" nodeType="clickEffect">
                                  <p:stCondLst>
                                    <p:cond delay="0"/>
                                  </p:stCondLst>
                                  <p:childTnLst>
                                    <p:anim calcmode="lin" valueType="num">
                                      <p:cBhvr additive="base">
                                        <p:cTn id="36" dur="500"/>
                                        <p:tgtEl>
                                          <p:spTgt spid="6"/>
                                        </p:tgtEl>
                                        <p:attrNameLst>
                                          <p:attrName>ppt_x</p:attrName>
                                        </p:attrNameLst>
                                      </p:cBhvr>
                                      <p:tavLst>
                                        <p:tav tm="0">
                                          <p:val>
                                            <p:strVal val="ppt_x"/>
                                          </p:val>
                                        </p:tav>
                                        <p:tav tm="100000">
                                          <p:val>
                                            <p:strVal val="1+ppt_w/2"/>
                                          </p:val>
                                        </p:tav>
                                      </p:tavLst>
                                    </p:anim>
                                    <p:anim calcmode="lin" valueType="num">
                                      <p:cBhvr additive="base">
                                        <p:cTn id="37" dur="500"/>
                                        <p:tgtEl>
                                          <p:spTgt spid="6"/>
                                        </p:tgtEl>
                                        <p:attrNameLst>
                                          <p:attrName>ppt_y</p:attrName>
                                        </p:attrNameLst>
                                      </p:cBhvr>
                                      <p:tavLst>
                                        <p:tav tm="0">
                                          <p:val>
                                            <p:strVal val="ppt_y"/>
                                          </p:val>
                                        </p:tav>
                                        <p:tav tm="100000">
                                          <p:val>
                                            <p:strVal val="0-ppt_h/2"/>
                                          </p:val>
                                        </p:tav>
                                      </p:tavLst>
                                    </p:anim>
                                    <p:set>
                                      <p:cBhvr>
                                        <p:cTn id="3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WHAT IS BIG DATA ?</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6</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a:solidFill>
                  <a:srgbClr val="3F5378"/>
                </a:solidFill>
                <a:latin typeface="Roboto Condensed"/>
                <a:ea typeface="Roboto Condensed"/>
                <a:cs typeface="Roboto Condensed"/>
                <a:sym typeface="Roboto Condensed"/>
              </a:rPr>
              <a:t>1</a:t>
            </a:r>
          </a:p>
        </p:txBody>
      </p:sp>
    </p:spTree>
  </p:cSld>
  <p:clrMapOvr>
    <a:masterClrMapping/>
  </p:clrMapOvr>
  <p:transition spd="med">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Applications</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60</a:t>
            </a:fld>
            <a:endParaRPr lang="en"/>
          </a:p>
        </p:txBody>
      </p:sp>
    </p:spTree>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814275" y="1537987"/>
            <a:ext cx="3378300" cy="576563"/>
          </a:xfrm>
          <a:prstGeom prst="rect">
            <a:avLst/>
          </a:prstGeom>
        </p:spPr>
        <p:txBody>
          <a:bodyPr lIns="91425" tIns="91425" rIns="91425" bIns="91425" anchor="t" anchorCtr="0">
            <a:noAutofit/>
          </a:bodyPr>
          <a:lstStyle/>
          <a:p>
            <a:pPr lvl="0">
              <a:buNone/>
            </a:pPr>
            <a:r>
              <a:rPr lang="en-US" b="1" dirty="0"/>
              <a:t>Banking and </a:t>
            </a:r>
            <a:r>
              <a:rPr lang="en-US" b="1" dirty="0" smtClean="0"/>
              <a:t>Securities</a:t>
            </a:r>
            <a:endParaRPr lang="en" b="1" dirty="0"/>
          </a:p>
        </p:txBody>
      </p:sp>
      <p:sp>
        <p:nvSpPr>
          <p:cNvPr id="268" name="Shape 268"/>
          <p:cNvSpPr txBox="1">
            <a:spLocks noGrp="1"/>
          </p:cNvSpPr>
          <p:nvPr>
            <p:ph type="title"/>
          </p:nvPr>
        </p:nvSpPr>
        <p:spPr>
          <a:xfrm>
            <a:off x="814275" y="392575"/>
            <a:ext cx="5258400" cy="766200"/>
          </a:xfrm>
          <a:prstGeom prst="rect">
            <a:avLst/>
          </a:prstGeom>
        </p:spPr>
        <p:txBody>
          <a:bodyPr lIns="91425" tIns="91425" rIns="91425" bIns="91425" anchor="ctr" anchorCtr="0">
            <a:noAutofit/>
          </a:bodyPr>
          <a:lstStyle/>
          <a:p>
            <a:pPr lvl="0"/>
            <a:r>
              <a:rPr lang="en-US" dirty="0"/>
              <a:t>Applications</a:t>
            </a:r>
            <a:endParaRPr lang="en" dirty="0"/>
          </a:p>
        </p:txBody>
      </p:sp>
      <p:sp>
        <p:nvSpPr>
          <p:cNvPr id="269" name="Shape 269"/>
          <p:cNvSpPr txBox="1">
            <a:spLocks noGrp="1"/>
          </p:cNvSpPr>
          <p:nvPr>
            <p:ph type="body" idx="2"/>
          </p:nvPr>
        </p:nvSpPr>
        <p:spPr>
          <a:xfrm>
            <a:off x="4191000" y="1428750"/>
            <a:ext cx="4419599" cy="881363"/>
          </a:xfrm>
          <a:prstGeom prst="rect">
            <a:avLst/>
          </a:prstGeom>
        </p:spPr>
        <p:txBody>
          <a:bodyPr lIns="91425" tIns="91425" rIns="91425" bIns="91425" anchor="t" anchorCtr="0">
            <a:noAutofit/>
          </a:bodyPr>
          <a:lstStyle/>
          <a:p>
            <a:pPr lvl="0">
              <a:buNone/>
            </a:pPr>
            <a:r>
              <a:rPr lang="en-US" b="1" dirty="0"/>
              <a:t>Communications, Media and </a:t>
            </a:r>
            <a:r>
              <a:rPr lang="en-US" b="1" dirty="0" smtClean="0"/>
              <a:t>Entertainment</a:t>
            </a:r>
            <a:endParaRPr lang="en" b="1" dirty="0"/>
          </a:p>
        </p:txBody>
      </p:sp>
      <p:sp>
        <p:nvSpPr>
          <p:cNvPr id="270" name="Shape 270"/>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61</a:t>
            </a:fld>
            <a:endParaRPr lang="en"/>
          </a:p>
        </p:txBody>
      </p:sp>
      <p:grpSp>
        <p:nvGrpSpPr>
          <p:cNvPr id="4" name="Shape 271"/>
          <p:cNvGrpSpPr/>
          <p:nvPr/>
        </p:nvGrpSpPr>
        <p:grpSpPr>
          <a:xfrm>
            <a:off x="312465" y="587259"/>
            <a:ext cx="309022" cy="376837"/>
            <a:chOff x="596350" y="929175"/>
            <a:chExt cx="407950" cy="497475"/>
          </a:xfrm>
        </p:grpSpPr>
        <p:sp>
          <p:nvSpPr>
            <p:cNvPr id="272" name="Shape 272"/>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8" name="Shape 278"/>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5026" y="2009733"/>
            <a:ext cx="3298773" cy="256719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43400" y="2220279"/>
            <a:ext cx="3276599" cy="2316049"/>
          </a:xfrm>
          <a:prstGeom prst="rect">
            <a:avLst/>
          </a:prstGeom>
        </p:spPr>
      </p:pic>
    </p:spTree>
  </p:cSld>
  <p:clrMapOvr>
    <a:masterClrMapping/>
  </p:clrMapOvr>
  <p:transition spd="med">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IN" dirty="0"/>
          </a:p>
        </p:txBody>
      </p:sp>
      <p:sp>
        <p:nvSpPr>
          <p:cNvPr id="3" name="Text Placeholder 2"/>
          <p:cNvSpPr>
            <a:spLocks noGrp="1"/>
          </p:cNvSpPr>
          <p:nvPr>
            <p:ph type="body" idx="1"/>
          </p:nvPr>
        </p:nvSpPr>
        <p:spPr>
          <a:xfrm>
            <a:off x="814275" y="1537987"/>
            <a:ext cx="3378300" cy="576563"/>
          </a:xfrm>
        </p:spPr>
        <p:txBody>
          <a:bodyPr/>
          <a:lstStyle/>
          <a:p>
            <a:r>
              <a:rPr lang="en-US" b="1" dirty="0" smtClean="0"/>
              <a:t>Healthcare Providers</a:t>
            </a:r>
            <a:endParaRPr lang="en-IN" b="1" dirty="0"/>
          </a:p>
        </p:txBody>
      </p:sp>
      <p:sp>
        <p:nvSpPr>
          <p:cNvPr id="4" name="Text Placeholder 3"/>
          <p:cNvSpPr>
            <a:spLocks noGrp="1"/>
          </p:cNvSpPr>
          <p:nvPr>
            <p:ph type="body" idx="2"/>
          </p:nvPr>
        </p:nvSpPr>
        <p:spPr>
          <a:xfrm>
            <a:off x="4876800" y="1581150"/>
            <a:ext cx="3378299" cy="576563"/>
          </a:xfrm>
        </p:spPr>
        <p:txBody>
          <a:bodyPr/>
          <a:lstStyle/>
          <a:p>
            <a:r>
              <a:rPr lang="en-US" b="1" dirty="0" smtClean="0"/>
              <a:t>Education</a:t>
            </a:r>
            <a:endParaRPr lang="en-IN" b="1"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62</a:t>
            </a:fld>
            <a:endParaRPr lang="en"/>
          </a:p>
        </p:txBody>
      </p:sp>
      <p:grpSp>
        <p:nvGrpSpPr>
          <p:cNvPr id="6" name="Shape 271"/>
          <p:cNvGrpSpPr/>
          <p:nvPr/>
        </p:nvGrpSpPr>
        <p:grpSpPr>
          <a:xfrm>
            <a:off x="312465" y="587259"/>
            <a:ext cx="309022" cy="376837"/>
            <a:chOff x="596350" y="929175"/>
            <a:chExt cx="407950" cy="497475"/>
          </a:xfrm>
        </p:grpSpPr>
        <p:sp>
          <p:nvSpPr>
            <p:cNvPr id="7" name="Shape 272"/>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73"/>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274"/>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275"/>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276"/>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277"/>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278"/>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8200" y="2266950"/>
            <a:ext cx="2946400" cy="22098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19600" y="2266950"/>
            <a:ext cx="3200400" cy="2209800"/>
          </a:xfrm>
          <a:prstGeom prst="rect">
            <a:avLst/>
          </a:prstGeom>
        </p:spPr>
      </p:pic>
    </p:spTree>
    <p:extLst>
      <p:ext uri="{BB962C8B-B14F-4D97-AF65-F5344CB8AC3E}">
        <p14:creationId xmlns:p14="http://schemas.microsoft.com/office/powerpoint/2010/main" xmlns="" val="2542125543"/>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IN" dirty="0"/>
          </a:p>
        </p:txBody>
      </p:sp>
      <p:sp>
        <p:nvSpPr>
          <p:cNvPr id="3" name="Text Placeholder 2"/>
          <p:cNvSpPr>
            <a:spLocks noGrp="1"/>
          </p:cNvSpPr>
          <p:nvPr>
            <p:ph type="body" idx="1"/>
          </p:nvPr>
        </p:nvSpPr>
        <p:spPr>
          <a:xfrm>
            <a:off x="814275" y="1537987"/>
            <a:ext cx="3378300" cy="881363"/>
          </a:xfrm>
        </p:spPr>
        <p:txBody>
          <a:bodyPr/>
          <a:lstStyle/>
          <a:p>
            <a:r>
              <a:rPr lang="en-US" b="1" dirty="0"/>
              <a:t>Manufacturing and Natural </a:t>
            </a:r>
            <a:r>
              <a:rPr lang="en-US" b="1" dirty="0" smtClean="0"/>
              <a:t>Resources</a:t>
            </a:r>
            <a:endParaRPr lang="en-IN" b="1" dirty="0"/>
          </a:p>
        </p:txBody>
      </p:sp>
      <p:sp>
        <p:nvSpPr>
          <p:cNvPr id="4" name="Text Placeholder 3"/>
          <p:cNvSpPr>
            <a:spLocks noGrp="1"/>
          </p:cNvSpPr>
          <p:nvPr>
            <p:ph type="body" idx="2"/>
          </p:nvPr>
        </p:nvSpPr>
        <p:spPr>
          <a:xfrm>
            <a:off x="4396123" y="1537987"/>
            <a:ext cx="3378299" cy="728963"/>
          </a:xfrm>
        </p:spPr>
        <p:txBody>
          <a:bodyPr/>
          <a:lstStyle/>
          <a:p>
            <a:r>
              <a:rPr lang="en-US" b="1" dirty="0"/>
              <a:t>Government</a:t>
            </a:r>
            <a:endParaRPr lang="en-IN" b="1"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63</a:t>
            </a:fld>
            <a:endParaRPr lang="en"/>
          </a:p>
        </p:txBody>
      </p:sp>
      <p:grpSp>
        <p:nvGrpSpPr>
          <p:cNvPr id="6" name="Shape 271"/>
          <p:cNvGrpSpPr/>
          <p:nvPr/>
        </p:nvGrpSpPr>
        <p:grpSpPr>
          <a:xfrm>
            <a:off x="312465" y="587259"/>
            <a:ext cx="309022" cy="376837"/>
            <a:chOff x="596350" y="929175"/>
            <a:chExt cx="407950" cy="497475"/>
          </a:xfrm>
        </p:grpSpPr>
        <p:sp>
          <p:nvSpPr>
            <p:cNvPr id="7" name="Shape 272"/>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73"/>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274"/>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275"/>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276"/>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277"/>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278"/>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4400" y="2266950"/>
            <a:ext cx="2819400" cy="23622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24400" y="2133600"/>
            <a:ext cx="2495550" cy="2495550"/>
          </a:xfrm>
          <a:prstGeom prst="rect">
            <a:avLst/>
          </a:prstGeom>
        </p:spPr>
      </p:pic>
    </p:spTree>
    <p:extLst>
      <p:ext uri="{BB962C8B-B14F-4D97-AF65-F5344CB8AC3E}">
        <p14:creationId xmlns:p14="http://schemas.microsoft.com/office/powerpoint/2010/main" xmlns="" val="1463097428"/>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IN" dirty="0"/>
          </a:p>
        </p:txBody>
      </p:sp>
      <p:sp>
        <p:nvSpPr>
          <p:cNvPr id="3" name="Text Placeholder 2"/>
          <p:cNvSpPr>
            <a:spLocks noGrp="1"/>
          </p:cNvSpPr>
          <p:nvPr>
            <p:ph type="body" idx="1"/>
          </p:nvPr>
        </p:nvSpPr>
        <p:spPr>
          <a:xfrm>
            <a:off x="2971800" y="1581150"/>
            <a:ext cx="3378300" cy="652763"/>
          </a:xfrm>
        </p:spPr>
        <p:txBody>
          <a:bodyPr/>
          <a:lstStyle/>
          <a:p>
            <a:pPr algn="ctr"/>
            <a:r>
              <a:rPr lang="en-US" b="1" dirty="0"/>
              <a:t>Insurance</a:t>
            </a:r>
            <a:endParaRPr lang="en-IN" b="1"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64</a:t>
            </a:fld>
            <a:endParaRPr lang="en"/>
          </a:p>
        </p:txBody>
      </p:sp>
      <p:grpSp>
        <p:nvGrpSpPr>
          <p:cNvPr id="4" name="Shape 271"/>
          <p:cNvGrpSpPr/>
          <p:nvPr/>
        </p:nvGrpSpPr>
        <p:grpSpPr>
          <a:xfrm>
            <a:off x="312465" y="587259"/>
            <a:ext cx="309022" cy="376837"/>
            <a:chOff x="596350" y="929175"/>
            <a:chExt cx="407950" cy="497475"/>
          </a:xfrm>
        </p:grpSpPr>
        <p:sp>
          <p:nvSpPr>
            <p:cNvPr id="7" name="Shape 272"/>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273"/>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274"/>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275"/>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276"/>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277"/>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278"/>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4" name="Picture 1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0" y="2271878"/>
            <a:ext cx="2438400" cy="2389631"/>
          </a:xfrm>
          <a:prstGeom prst="rect">
            <a:avLst/>
          </a:prstGeom>
        </p:spPr>
      </p:pic>
    </p:spTree>
    <p:extLst>
      <p:ext uri="{BB962C8B-B14F-4D97-AF65-F5344CB8AC3E}">
        <p14:creationId xmlns:p14="http://schemas.microsoft.com/office/powerpoint/2010/main" xmlns="" val="2685063109"/>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65</a:t>
            </a:fld>
            <a:endParaRPr lang="en"/>
          </a:p>
        </p:txBody>
      </p:sp>
      <p:sp>
        <p:nvSpPr>
          <p:cNvPr id="503" name="Shape 503"/>
          <p:cNvSpPr txBox="1">
            <a:spLocks noGrp="1"/>
          </p:cNvSpPr>
          <p:nvPr>
            <p:ph type="ctrTitle" idx="4294967295"/>
          </p:nvPr>
        </p:nvSpPr>
        <p:spPr>
          <a:xfrm>
            <a:off x="1275150" y="2364400"/>
            <a:ext cx="6593700" cy="1159800"/>
          </a:xfrm>
          <a:prstGeom prst="rect">
            <a:avLst/>
          </a:prstGeom>
        </p:spPr>
        <p:txBody>
          <a:bodyPr lIns="91425" tIns="91425" rIns="91425" bIns="91425" anchor="ctr" anchorCtr="0">
            <a:noAutofit/>
          </a:bodyPr>
          <a:lstStyle/>
          <a:p>
            <a:pPr lvl="0" algn="ctr" rtl="0">
              <a:spcBef>
                <a:spcPts val="0"/>
              </a:spcBef>
              <a:buNone/>
            </a:pPr>
            <a:r>
              <a:rPr lang="en" sz="6000">
                <a:solidFill>
                  <a:srgbClr val="FF9800"/>
                </a:solidFill>
              </a:rPr>
              <a:t>THANKS!</a:t>
            </a:r>
          </a:p>
        </p:txBody>
      </p:sp>
      <p:sp>
        <p:nvSpPr>
          <p:cNvPr id="504" name="Shape 504"/>
          <p:cNvSpPr txBox="1">
            <a:spLocks noGrp="1"/>
          </p:cNvSpPr>
          <p:nvPr>
            <p:ph type="subTitle" idx="4294967295"/>
          </p:nvPr>
        </p:nvSpPr>
        <p:spPr>
          <a:xfrm>
            <a:off x="1275150" y="3230000"/>
            <a:ext cx="6593700" cy="1342199"/>
          </a:xfrm>
          <a:prstGeom prst="rect">
            <a:avLst/>
          </a:prstGeom>
        </p:spPr>
        <p:txBody>
          <a:bodyPr lIns="91425" tIns="91425" rIns="91425" bIns="91425" anchor="ctr" anchorCtr="0">
            <a:noAutofit/>
          </a:bodyPr>
          <a:lstStyle/>
          <a:p>
            <a:pPr lvl="0" algn="ctr" rtl="0">
              <a:spcBef>
                <a:spcPts val="0"/>
              </a:spcBef>
              <a:spcAft>
                <a:spcPts val="0"/>
              </a:spcAft>
              <a:buNone/>
            </a:pPr>
            <a:r>
              <a:rPr lang="en" sz="2000" b="1" dirty="0"/>
              <a:t>Any questions</a:t>
            </a:r>
            <a:r>
              <a:rPr lang="en" sz="2000" b="1" dirty="0" smtClean="0"/>
              <a:t>?</a:t>
            </a:r>
            <a:endParaRPr lang="en" sz="2000" b="1" dirty="0"/>
          </a:p>
        </p:txBody>
      </p:sp>
      <p:grpSp>
        <p:nvGrpSpPr>
          <p:cNvPr id="2" name="Shape 505"/>
          <p:cNvGrpSpPr/>
          <p:nvPr/>
        </p:nvGrpSpPr>
        <p:grpSpPr>
          <a:xfrm>
            <a:off x="3996209" y="966816"/>
            <a:ext cx="1197664" cy="1126776"/>
            <a:chOff x="5972700" y="2330200"/>
            <a:chExt cx="411625" cy="387275"/>
          </a:xfrm>
        </p:grpSpPr>
        <p:sp>
          <p:nvSpPr>
            <p:cNvPr id="506" name="Shape 506"/>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ransition spd="med">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7</a:t>
            </a:fld>
            <a:endParaRPr lang="en"/>
          </a:p>
        </p:txBody>
      </p:sp>
      <p:pic>
        <p:nvPicPr>
          <p:cNvPr id="3" name="big_data.avi">
            <a:hlinkClick r:id="" action="ppaction://media"/>
          </p:cNvPr>
          <p:cNvPicPr>
            <a:picLocks noRot="1" noChangeAspect="1"/>
          </p:cNvPicPr>
          <p:nvPr>
            <a:videoFile r:link="rId1"/>
          </p:nvPr>
        </p:nvPicPr>
        <p:blipFill>
          <a:blip r:embed="rId3"/>
          <a:stretch>
            <a:fillRect/>
          </a:stretch>
        </p:blipFill>
        <p:spPr>
          <a:xfrm>
            <a:off x="1347788" y="809625"/>
            <a:ext cx="6448425" cy="36671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hape 213"/>
          <p:cNvSpPr txBox="1">
            <a:spLocks/>
          </p:cNvSpPr>
          <p:nvPr/>
        </p:nvSpPr>
        <p:spPr>
          <a:xfrm>
            <a:off x="1275150" y="133350"/>
            <a:ext cx="6593700" cy="533400"/>
          </a:xfrm>
          <a:prstGeom prst="rect">
            <a:avLst/>
          </a:prstGeom>
          <a:no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ct val="100000"/>
              <a:buFont typeface="Roboto Condensed"/>
              <a:buNone/>
              <a:tabLst/>
              <a:defRPr/>
            </a:pPr>
            <a:r>
              <a:rPr kumimoji="0" lang="en" sz="3600" b="1" i="0" u="none" strike="noStrike" kern="0" cap="none" spc="0" normalizeH="0" baseline="0" noProof="0" dirty="0" smtClean="0">
                <a:ln>
                  <a:noFill/>
                </a:ln>
                <a:solidFill>
                  <a:srgbClr val="FF9800"/>
                </a:solidFill>
                <a:effectLst/>
                <a:uLnTx/>
                <a:uFillTx/>
                <a:latin typeface="Roboto Condensed"/>
                <a:ea typeface="Roboto Condensed"/>
                <a:cs typeface="Roboto Condensed"/>
                <a:sym typeface="Roboto Condensed"/>
              </a:rPr>
              <a:t>BIG DATA ?</a:t>
            </a:r>
            <a:endParaRPr kumimoji="0" lang="en" sz="3600" b="1" i="0" u="none" strike="noStrike" kern="0" cap="none" spc="0" normalizeH="0" baseline="0" noProof="0" dirty="0">
              <a:ln>
                <a:noFill/>
              </a:ln>
              <a:solidFill>
                <a:srgbClr val="FF9800"/>
              </a:solidFill>
              <a:effectLst/>
              <a:uLnTx/>
              <a:uFillTx/>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9775" y="1506800"/>
            <a:ext cx="5090700" cy="2131750"/>
          </a:xfrm>
        </p:spPr>
        <p:txBody>
          <a:bodyPr/>
          <a:lstStyle/>
          <a:p>
            <a:pPr>
              <a:buNone/>
            </a:pPr>
            <a:r>
              <a:rPr lang="en-US" dirty="0" smtClean="0"/>
              <a:t>BIG DATA is all about massive data sets. Data sets so large that they are very tough to work with.</a:t>
            </a:r>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8</a:t>
            </a:fld>
            <a:endParaRPr lang="en"/>
          </a:p>
        </p:txBody>
      </p:sp>
    </p:spTree>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3088350"/>
            <a:ext cx="4094400" cy="1159800"/>
          </a:xfrm>
          <a:prstGeom prst="rect">
            <a:avLst/>
          </a:prstGeom>
        </p:spPr>
        <p:txBody>
          <a:bodyPr lIns="91425" tIns="91425" rIns="91425" bIns="91425" anchor="b" anchorCtr="0">
            <a:noAutofit/>
          </a:bodyPr>
          <a:lstStyle/>
          <a:p>
            <a:pPr lvl="0" rtl="0">
              <a:spcBef>
                <a:spcPts val="0"/>
              </a:spcBef>
              <a:buNone/>
            </a:pPr>
            <a:r>
              <a:rPr lang="en" dirty="0" smtClean="0"/>
              <a:t>WHY BIG DATA ?</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9</a:t>
            </a:fld>
            <a:endParaRPr lang="en"/>
          </a:p>
        </p:txBody>
      </p:sp>
      <p:sp>
        <p:nvSpPr>
          <p:cNvPr id="224" name="Shape 224"/>
          <p:cNvSpPr txBox="1"/>
          <p:nvPr/>
        </p:nvSpPr>
        <p:spPr>
          <a:xfrm>
            <a:off x="463525" y="0"/>
            <a:ext cx="2181600" cy="3136200"/>
          </a:xfrm>
          <a:prstGeom prst="rect">
            <a:avLst/>
          </a:prstGeom>
          <a:noFill/>
          <a:ln>
            <a:noFill/>
          </a:ln>
        </p:spPr>
        <p:txBody>
          <a:bodyPr lIns="91425" tIns="91425" rIns="91425" bIns="91425" anchor="b" anchorCtr="0">
            <a:noAutofit/>
          </a:bodyPr>
          <a:lstStyle/>
          <a:p>
            <a:pPr lvl="0">
              <a:spcBef>
                <a:spcPts val="0"/>
              </a:spcBef>
              <a:buNone/>
            </a:pPr>
            <a:r>
              <a:rPr lang="en" sz="12000" b="1" dirty="0" smtClean="0">
                <a:solidFill>
                  <a:srgbClr val="3F5378"/>
                </a:solidFill>
                <a:latin typeface="Roboto Condensed"/>
                <a:ea typeface="Roboto Condensed"/>
                <a:cs typeface="Roboto Condensed"/>
                <a:sym typeface="Roboto Condensed"/>
              </a:rPr>
              <a:t>2</a:t>
            </a:r>
            <a:endParaRPr lang="en" sz="12000" b="1" dirty="0">
              <a:solidFill>
                <a:srgbClr val="3F5378"/>
              </a:solidFill>
              <a:latin typeface="Roboto Condensed"/>
              <a:ea typeface="Roboto Condensed"/>
              <a:cs typeface="Roboto Condensed"/>
              <a:sym typeface="Roboto Condensed"/>
            </a:endParaRPr>
          </a:p>
        </p:txBody>
      </p:sp>
    </p:spTree>
  </p:cSld>
  <p:clrMapOvr>
    <a:masterClrMapping/>
  </p:clrMapOvr>
  <p:transition spd="med">
    <p:fade thruBlk="1"/>
  </p:transition>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3354</TotalTime>
  <Words>1154</Words>
  <PresentationFormat>On-screen Show (16:9)</PresentationFormat>
  <Paragraphs>242</Paragraphs>
  <Slides>65</Slides>
  <Notes>25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Roboto Condensed</vt:lpstr>
      <vt:lpstr>Footlight MT Light</vt:lpstr>
      <vt:lpstr>Droid Serif</vt:lpstr>
      <vt:lpstr>Wingdings</vt:lpstr>
      <vt:lpstr>Roboto Condensed Light</vt:lpstr>
      <vt:lpstr>Arvo</vt:lpstr>
      <vt:lpstr>Salerio template</vt:lpstr>
      <vt:lpstr>OVERVIEW  OF BIG DATA</vt:lpstr>
      <vt:lpstr>OUTLINE</vt:lpstr>
      <vt:lpstr>Slide 3</vt:lpstr>
      <vt:lpstr>Slide 4</vt:lpstr>
      <vt:lpstr>HELLO BIG DATA !</vt:lpstr>
      <vt:lpstr>WHAT IS BIG DATA ?</vt:lpstr>
      <vt:lpstr>Slide 7</vt:lpstr>
      <vt:lpstr>Slide 8</vt:lpstr>
      <vt:lpstr>WHY BIG DATA ?</vt:lpstr>
      <vt:lpstr>WHY BIG DATA IS IMPORTANT ?</vt:lpstr>
      <vt:lpstr>WHO’S USING IT ?</vt:lpstr>
      <vt:lpstr>Slide 12</vt:lpstr>
      <vt:lpstr>UNDERSTANDING  BIG DATA</vt:lpstr>
      <vt:lpstr>UNITS OF DATA</vt:lpstr>
      <vt:lpstr>KNOWING THE UNITS OF DATA</vt:lpstr>
      <vt:lpstr>HOW BIG IS BIG DATA ?</vt:lpstr>
      <vt:lpstr>HOW BIG ?</vt:lpstr>
      <vt:lpstr>HOW BIG ?</vt:lpstr>
      <vt:lpstr>BASIC CHARACTERISTICS</vt:lpstr>
      <vt:lpstr>1. VOLUME</vt:lpstr>
      <vt:lpstr>Slide 21</vt:lpstr>
      <vt:lpstr>2. VELOCITY</vt:lpstr>
      <vt:lpstr>Slide 23</vt:lpstr>
      <vt:lpstr>3. VARIETY</vt:lpstr>
      <vt:lpstr>Slide 25</vt:lpstr>
      <vt:lpstr>4. VERACITY</vt:lpstr>
      <vt:lpstr>Slide 27</vt:lpstr>
      <vt:lpstr>BIG DATA: BEYOND THE HYPE</vt:lpstr>
      <vt:lpstr>HOW BIG DATA IS DIFFERENT ?</vt:lpstr>
      <vt:lpstr>TRADITIONAL vs. BIG DATA</vt:lpstr>
      <vt:lpstr>TRADITIONAL vs. BIG DATA</vt:lpstr>
      <vt:lpstr>BIG DATA EXAMPLES</vt:lpstr>
      <vt:lpstr>USAGE SCOPES</vt:lpstr>
      <vt:lpstr>SOURCES OF BIG DATA</vt:lpstr>
      <vt:lpstr>SOURCES</vt:lpstr>
      <vt:lpstr>Slide 36</vt:lpstr>
      <vt:lpstr>What do we KNOW? What have we LEARNT? </vt:lpstr>
      <vt:lpstr>Future of Big Data</vt:lpstr>
      <vt:lpstr>THE FUTURE</vt:lpstr>
      <vt:lpstr>THE FUTURE</vt:lpstr>
      <vt:lpstr>THE FUTURE</vt:lpstr>
      <vt:lpstr>Slide 42</vt:lpstr>
      <vt:lpstr>The Big Data Platform</vt:lpstr>
      <vt:lpstr>Slide 44</vt:lpstr>
      <vt:lpstr>The Big Data Platform</vt:lpstr>
      <vt:lpstr>Slide 46</vt:lpstr>
      <vt:lpstr>Big Data Platform</vt:lpstr>
      <vt:lpstr>BD Use Cases </vt:lpstr>
      <vt:lpstr>BD Use Cases </vt:lpstr>
      <vt:lpstr>Enhanced 360º View </vt:lpstr>
      <vt:lpstr>Tools </vt:lpstr>
      <vt:lpstr>Tools </vt:lpstr>
      <vt:lpstr>Data Storage and Management</vt:lpstr>
      <vt:lpstr>Data Cleaning </vt:lpstr>
      <vt:lpstr>Data Mining </vt:lpstr>
      <vt:lpstr>Data Analysis</vt:lpstr>
      <vt:lpstr>Data Visualization</vt:lpstr>
      <vt:lpstr>Data Integration </vt:lpstr>
      <vt:lpstr>Data Languages</vt:lpstr>
      <vt:lpstr>Applications</vt:lpstr>
      <vt:lpstr>Applications</vt:lpstr>
      <vt:lpstr>Applications</vt:lpstr>
      <vt:lpstr>Applications</vt:lpstr>
      <vt:lpstr>Applications</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BIG DATA</dc:title>
  <cp:lastModifiedBy>Amlan</cp:lastModifiedBy>
  <cp:revision>143</cp:revision>
  <dcterms:modified xsi:type="dcterms:W3CDTF">2017-06-05T07:37:19Z</dcterms:modified>
</cp:coreProperties>
</file>